
<file path=[Content_Types].xml><?xml version="1.0" encoding="utf-8"?>
<Types xmlns="http://schemas.openxmlformats.org/package/2006/content-types">
  <Default Extension="xml" ContentType="application/xml"/>
  <Default Extension="png" ContentType="image/png"/>
  <Default Extension="rels" ContentType="application/vnd.openxmlformats-package.relationships+xml"/>
  <Default Extension="emf" ContentType="image/x-em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36" r:id="rId1"/>
  </p:sldMasterIdLst>
  <p:notesMasterIdLst>
    <p:notesMasterId r:id="rId33"/>
  </p:notesMasterIdLst>
  <p:sldIdLst>
    <p:sldId id="256" r:id="rId2"/>
    <p:sldId id="265" r:id="rId3"/>
    <p:sldId id="286" r:id="rId4"/>
    <p:sldId id="289" r:id="rId5"/>
    <p:sldId id="294" r:id="rId6"/>
    <p:sldId id="304" r:id="rId7"/>
    <p:sldId id="303" r:id="rId8"/>
    <p:sldId id="285" r:id="rId9"/>
    <p:sldId id="305" r:id="rId10"/>
    <p:sldId id="306" r:id="rId11"/>
    <p:sldId id="307" r:id="rId12"/>
    <p:sldId id="274" r:id="rId13"/>
    <p:sldId id="298" r:id="rId14"/>
    <p:sldId id="279" r:id="rId15"/>
    <p:sldId id="278" r:id="rId16"/>
    <p:sldId id="272" r:id="rId17"/>
    <p:sldId id="276" r:id="rId18"/>
    <p:sldId id="300" r:id="rId19"/>
    <p:sldId id="275" r:id="rId20"/>
    <p:sldId id="293" r:id="rId21"/>
    <p:sldId id="267" r:id="rId22"/>
    <p:sldId id="281" r:id="rId23"/>
    <p:sldId id="277" r:id="rId24"/>
    <p:sldId id="273" r:id="rId25"/>
    <p:sldId id="301" r:id="rId26"/>
    <p:sldId id="260" r:id="rId27"/>
    <p:sldId id="262" r:id="rId28"/>
    <p:sldId id="261" r:id="rId29"/>
    <p:sldId id="268" r:id="rId30"/>
    <p:sldId id="284" r:id="rId31"/>
    <p:sldId id="295"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roposal" id="{C1C348F2-2D4A-8848-9AA9-4E6C166BE940}">
          <p14:sldIdLst>
            <p14:sldId id="256"/>
            <p14:sldId id="265"/>
            <p14:sldId id="286"/>
            <p14:sldId id="289"/>
            <p14:sldId id="294"/>
            <p14:sldId id="304"/>
            <p14:sldId id="303"/>
            <p14:sldId id="285"/>
            <p14:sldId id="305"/>
            <p14:sldId id="306"/>
            <p14:sldId id="307"/>
            <p14:sldId id="274"/>
            <p14:sldId id="298"/>
            <p14:sldId id="279"/>
            <p14:sldId id="278"/>
            <p14:sldId id="272"/>
            <p14:sldId id="276"/>
            <p14:sldId id="300"/>
            <p14:sldId id="275"/>
            <p14:sldId id="293"/>
            <p14:sldId id="267"/>
            <p14:sldId id="281"/>
            <p14:sldId id="277"/>
            <p14:sldId id="273"/>
            <p14:sldId id="301"/>
            <p14:sldId id="260"/>
            <p14:sldId id="262"/>
            <p14:sldId id="261"/>
            <p14:sldId id="268"/>
            <p14:sldId id="284"/>
          </p14:sldIdLst>
        </p14:section>
        <p14:section name="Dessertation" id="{2C638643-F6A3-324B-94FC-51BC1D63925B}">
          <p14:sldIdLst>
            <p14:sldId id="295"/>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yeongan Kwon" initials="KK" lastIdx="1"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735"/>
    <p:restoredTop sz="80000"/>
  </p:normalViewPr>
  <p:slideViewPr>
    <p:cSldViewPr snapToGrid="0" snapToObjects="1">
      <p:cViewPr>
        <p:scale>
          <a:sx n="56" d="100"/>
          <a:sy n="56" d="100"/>
        </p:scale>
        <p:origin x="1056" y="320"/>
      </p:cViewPr>
      <p:guideLst/>
    </p:cSldViewPr>
  </p:slideViewPr>
  <p:outlineViewPr>
    <p:cViewPr>
      <p:scale>
        <a:sx n="33" d="100"/>
        <a:sy n="33" d="100"/>
      </p:scale>
      <p:origin x="0" y="0"/>
    </p:cViewPr>
  </p:outlineViewPr>
  <p:notesTextViewPr>
    <p:cViewPr>
      <p:scale>
        <a:sx n="120" d="100"/>
        <a:sy n="120" d="100"/>
      </p:scale>
      <p:origin x="0" y="0"/>
    </p:cViewPr>
  </p:notesTextViewPr>
  <p:sorterViewPr>
    <p:cViewPr>
      <p:scale>
        <a:sx n="80" d="100"/>
        <a:sy n="80" d="100"/>
      </p:scale>
      <p:origin x="0" y="0"/>
    </p:cViewPr>
  </p:sorterViewPr>
  <p:notesViewPr>
    <p:cSldViewPr snapToGrid="0" snapToObjects="1">
      <p:cViewPr>
        <p:scale>
          <a:sx n="177" d="100"/>
          <a:sy n="177" d="100"/>
        </p:scale>
        <p:origin x="1128" y="-1640"/>
      </p:cViewPr>
      <p:guideLst/>
    </p:cSldViewPr>
  </p:notes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notesMaster" Target="notesMasters/notesMaster1.xml"/><Relationship Id="rId34" Type="http://schemas.openxmlformats.org/officeDocument/2006/relationships/commentAuthors" Target="commentAuthors.xml"/><Relationship Id="rId35" Type="http://schemas.openxmlformats.org/officeDocument/2006/relationships/presProps" Target="presProps.xml"/><Relationship Id="rId36" Type="http://schemas.openxmlformats.org/officeDocument/2006/relationships/viewProps" Target="viewProp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theme" Target="theme/theme1.xml"/><Relationship Id="rId38"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277C71B-1511-EA4D-98AA-F0B32F73C270}" type="doc">
      <dgm:prSet loTypeId="urn:microsoft.com/office/officeart/2005/8/layout/hProcess11" loCatId="" qsTypeId="urn:microsoft.com/office/officeart/2005/8/quickstyle/simple2" qsCatId="simple" csTypeId="urn:microsoft.com/office/officeart/2005/8/colors/accent1_2" csCatId="accent1" phldr="1"/>
      <dgm:spPr/>
      <dgm:t>
        <a:bodyPr/>
        <a:lstStyle/>
        <a:p>
          <a:endParaRPr lang="en-US"/>
        </a:p>
      </dgm:t>
    </dgm:pt>
    <dgm:pt modelId="{3D0B8208-7308-CA45-8D9B-E803CFDED966}">
      <dgm:prSet phldrT="[Text]"/>
      <dgm:spPr/>
      <dgm:t>
        <a:bodyPr/>
        <a:lstStyle/>
        <a:p>
          <a:r>
            <a:rPr lang="en-US" dirty="0" smtClean="0"/>
            <a:t>Fall 2011</a:t>
          </a:r>
          <a:endParaRPr lang="en-US" dirty="0"/>
        </a:p>
      </dgm:t>
    </dgm:pt>
    <dgm:pt modelId="{30478E61-F62A-2445-8E97-F4D463CAB3A8}" type="parTrans" cxnId="{3112B642-A744-E748-B3A8-C1F9D2FC11A6}">
      <dgm:prSet/>
      <dgm:spPr/>
      <dgm:t>
        <a:bodyPr/>
        <a:lstStyle/>
        <a:p>
          <a:endParaRPr lang="en-US"/>
        </a:p>
      </dgm:t>
    </dgm:pt>
    <dgm:pt modelId="{77732B1B-6554-E148-873E-34DDE1169395}" type="sibTrans" cxnId="{3112B642-A744-E748-B3A8-C1F9D2FC11A6}">
      <dgm:prSet/>
      <dgm:spPr/>
      <dgm:t>
        <a:bodyPr/>
        <a:lstStyle/>
        <a:p>
          <a:endParaRPr lang="en-US"/>
        </a:p>
      </dgm:t>
    </dgm:pt>
    <dgm:pt modelId="{9E2299D4-6776-7E47-9F1F-D111AEC0D028}">
      <dgm:prSet phldrT="[Text]"/>
      <dgm:spPr/>
      <dgm:t>
        <a:bodyPr/>
        <a:lstStyle/>
        <a:p>
          <a:r>
            <a:rPr lang="en-US" dirty="0" smtClean="0"/>
            <a:t>Started my PhD</a:t>
          </a:r>
          <a:endParaRPr lang="en-US" dirty="0"/>
        </a:p>
      </dgm:t>
    </dgm:pt>
    <dgm:pt modelId="{38E2D86E-6063-AA4A-B76D-66003EEE4A8F}" type="parTrans" cxnId="{8CE0BD78-A3AC-3D4C-B225-EB84306EBA31}">
      <dgm:prSet/>
      <dgm:spPr/>
      <dgm:t>
        <a:bodyPr/>
        <a:lstStyle/>
        <a:p>
          <a:endParaRPr lang="en-US"/>
        </a:p>
      </dgm:t>
    </dgm:pt>
    <dgm:pt modelId="{27B3F665-AF2F-2D46-A133-CD3176BCE009}" type="sibTrans" cxnId="{8CE0BD78-A3AC-3D4C-B225-EB84306EBA31}">
      <dgm:prSet/>
      <dgm:spPr/>
      <dgm:t>
        <a:bodyPr/>
        <a:lstStyle/>
        <a:p>
          <a:endParaRPr lang="en-US"/>
        </a:p>
      </dgm:t>
    </dgm:pt>
    <dgm:pt modelId="{28C8CF04-EF8B-964D-B42E-EA8D531903D2}">
      <dgm:prSet phldrT="[Text]"/>
      <dgm:spPr/>
      <dgm:t>
        <a:bodyPr/>
        <a:lstStyle/>
        <a:p>
          <a:r>
            <a:rPr lang="en-US" dirty="0" smtClean="0"/>
            <a:t>Fall 2013</a:t>
          </a:r>
          <a:endParaRPr lang="en-US" dirty="0"/>
        </a:p>
      </dgm:t>
    </dgm:pt>
    <dgm:pt modelId="{2F26239E-9C6E-8143-8B17-8715631B7754}" type="parTrans" cxnId="{59F109AB-91B3-F843-B46C-0D09568EA395}">
      <dgm:prSet/>
      <dgm:spPr/>
      <dgm:t>
        <a:bodyPr/>
        <a:lstStyle/>
        <a:p>
          <a:endParaRPr lang="en-US"/>
        </a:p>
      </dgm:t>
    </dgm:pt>
    <dgm:pt modelId="{31F2B9E1-FF5E-D34D-BEDA-4C9AB86D8095}" type="sibTrans" cxnId="{59F109AB-91B3-F843-B46C-0D09568EA395}">
      <dgm:prSet/>
      <dgm:spPr/>
      <dgm:t>
        <a:bodyPr/>
        <a:lstStyle/>
        <a:p>
          <a:endParaRPr lang="en-US"/>
        </a:p>
      </dgm:t>
    </dgm:pt>
    <dgm:pt modelId="{7E48A2A2-4096-A249-B0D9-7349CFCA1880}">
      <dgm:prSet phldrT="[Text]"/>
      <dgm:spPr/>
      <dgm:t>
        <a:bodyPr/>
        <a:lstStyle/>
        <a:p>
          <a:r>
            <a:rPr lang="en-US" dirty="0" smtClean="0"/>
            <a:t>iPhone app</a:t>
          </a:r>
          <a:endParaRPr lang="en-US" dirty="0"/>
        </a:p>
      </dgm:t>
    </dgm:pt>
    <dgm:pt modelId="{1913952A-54D6-5D44-954C-034EA8DBCBC9}" type="parTrans" cxnId="{331D09F5-C6BD-CF45-A30D-948061198B10}">
      <dgm:prSet/>
      <dgm:spPr/>
      <dgm:t>
        <a:bodyPr/>
        <a:lstStyle/>
        <a:p>
          <a:endParaRPr lang="en-US"/>
        </a:p>
      </dgm:t>
    </dgm:pt>
    <dgm:pt modelId="{CA194531-0CF2-6A4A-986A-5693EEBF4CCD}" type="sibTrans" cxnId="{331D09F5-C6BD-CF45-A30D-948061198B10}">
      <dgm:prSet/>
      <dgm:spPr/>
      <dgm:t>
        <a:bodyPr/>
        <a:lstStyle/>
        <a:p>
          <a:endParaRPr lang="en-US"/>
        </a:p>
      </dgm:t>
    </dgm:pt>
    <dgm:pt modelId="{41A490A2-519D-AF44-A671-21645CF6D3B6}">
      <dgm:prSet phldrT="[Text]"/>
      <dgm:spPr/>
      <dgm:t>
        <a:bodyPr/>
        <a:lstStyle/>
        <a:p>
          <a:pPr lvl="0" algn="l" defTabSz="844550">
            <a:lnSpc>
              <a:spcPct val="90000"/>
            </a:lnSpc>
            <a:spcBef>
              <a:spcPct val="0"/>
            </a:spcBef>
            <a:spcAft>
              <a:spcPct val="35000"/>
            </a:spcAft>
          </a:pPr>
          <a:r>
            <a:rPr lang="en-US" dirty="0" smtClean="0"/>
            <a:t>Spring</a:t>
          </a:r>
          <a:r>
            <a:rPr lang="en-US" baseline="0" dirty="0" smtClean="0"/>
            <a:t> 2016</a:t>
          </a:r>
          <a:endParaRPr lang="en-US" dirty="0" smtClean="0"/>
        </a:p>
      </dgm:t>
    </dgm:pt>
    <dgm:pt modelId="{DAA64078-1647-A748-949A-25D0E40B4F29}" type="parTrans" cxnId="{7E061E30-24A9-9541-A4F2-0BB21F2AFF33}">
      <dgm:prSet/>
      <dgm:spPr/>
      <dgm:t>
        <a:bodyPr/>
        <a:lstStyle/>
        <a:p>
          <a:endParaRPr lang="en-US"/>
        </a:p>
      </dgm:t>
    </dgm:pt>
    <dgm:pt modelId="{A66BBC2D-CB97-CE4F-B8CF-D81B38B5E914}" type="sibTrans" cxnId="{7E061E30-24A9-9541-A4F2-0BB21F2AFF33}">
      <dgm:prSet/>
      <dgm:spPr/>
      <dgm:t>
        <a:bodyPr/>
        <a:lstStyle/>
        <a:p>
          <a:endParaRPr lang="en-US"/>
        </a:p>
      </dgm:t>
    </dgm:pt>
    <dgm:pt modelId="{3E66EBDA-1608-4447-B1B8-2C2B24E625A8}">
      <dgm:prSet/>
      <dgm:spPr/>
      <dgm:t>
        <a:bodyPr/>
        <a:lstStyle/>
        <a:p>
          <a:r>
            <a:rPr lang="en-US" dirty="0" smtClean="0"/>
            <a:t>Fall 2015</a:t>
          </a:r>
          <a:endParaRPr lang="en-US" dirty="0"/>
        </a:p>
      </dgm:t>
    </dgm:pt>
    <dgm:pt modelId="{40E0BAE5-B638-4347-837D-53873427BFF4}" type="parTrans" cxnId="{045AB048-2BB8-FF43-8D5F-F4D02D9FD46C}">
      <dgm:prSet/>
      <dgm:spPr/>
      <dgm:t>
        <a:bodyPr/>
        <a:lstStyle/>
        <a:p>
          <a:endParaRPr lang="en-US"/>
        </a:p>
      </dgm:t>
    </dgm:pt>
    <dgm:pt modelId="{8C815860-4D5A-B746-A6C3-9FE1A4E6C7EC}" type="sibTrans" cxnId="{045AB048-2BB8-FF43-8D5F-F4D02D9FD46C}">
      <dgm:prSet/>
      <dgm:spPr/>
      <dgm:t>
        <a:bodyPr/>
        <a:lstStyle/>
        <a:p>
          <a:endParaRPr lang="en-US"/>
        </a:p>
      </dgm:t>
    </dgm:pt>
    <dgm:pt modelId="{18AFFD78-0A50-734A-9883-4A09D06299DC}">
      <dgm:prSet/>
      <dgm:spPr/>
      <dgm:t>
        <a:bodyPr/>
        <a:lstStyle/>
        <a:p>
          <a:r>
            <a:rPr lang="en-US" dirty="0" smtClean="0"/>
            <a:t>Fall 2012</a:t>
          </a:r>
          <a:endParaRPr lang="en-US" dirty="0"/>
        </a:p>
      </dgm:t>
    </dgm:pt>
    <dgm:pt modelId="{289F11A9-ACFE-1648-BC18-617B3809163F}" type="parTrans" cxnId="{112F8F13-6547-D546-9252-C7EAE4AB07D5}">
      <dgm:prSet/>
      <dgm:spPr/>
      <dgm:t>
        <a:bodyPr/>
        <a:lstStyle/>
        <a:p>
          <a:endParaRPr lang="en-US"/>
        </a:p>
      </dgm:t>
    </dgm:pt>
    <dgm:pt modelId="{967EE32B-5609-8C45-87F5-9D1D6EEA09D4}" type="sibTrans" cxnId="{112F8F13-6547-D546-9252-C7EAE4AB07D5}">
      <dgm:prSet/>
      <dgm:spPr/>
      <dgm:t>
        <a:bodyPr/>
        <a:lstStyle/>
        <a:p>
          <a:endParaRPr lang="en-US"/>
        </a:p>
      </dgm:t>
    </dgm:pt>
    <dgm:pt modelId="{F9A23732-1FA3-7D41-8BED-CA4FC1A1861C}">
      <dgm:prSet/>
      <dgm:spPr/>
      <dgm:t>
        <a:bodyPr/>
        <a:lstStyle/>
        <a:p>
          <a:r>
            <a:rPr lang="en-US" dirty="0" smtClean="0"/>
            <a:t>User Portrait</a:t>
          </a:r>
          <a:endParaRPr lang="en-US" dirty="0"/>
        </a:p>
      </dgm:t>
    </dgm:pt>
    <dgm:pt modelId="{2448130F-17DF-EF40-83EA-0E5608A05E6A}" type="parTrans" cxnId="{CCF99F44-44A1-8641-9EA2-69C791E3F25E}">
      <dgm:prSet/>
      <dgm:spPr/>
      <dgm:t>
        <a:bodyPr/>
        <a:lstStyle/>
        <a:p>
          <a:endParaRPr lang="en-US"/>
        </a:p>
      </dgm:t>
    </dgm:pt>
    <dgm:pt modelId="{349F5F2E-F6A1-BA4B-A292-2F7939A67E86}" type="sibTrans" cxnId="{CCF99F44-44A1-8641-9EA2-69C791E3F25E}">
      <dgm:prSet/>
      <dgm:spPr/>
      <dgm:t>
        <a:bodyPr/>
        <a:lstStyle/>
        <a:p>
          <a:endParaRPr lang="en-US"/>
        </a:p>
      </dgm:t>
    </dgm:pt>
    <dgm:pt modelId="{CDF8DEBF-0708-194B-AD77-B8277652D6B7}">
      <dgm:prSet phldrT="[Text]"/>
      <dgm:spPr/>
      <dgm:t>
        <a:bodyPr/>
        <a:lstStyle/>
        <a:p>
          <a:r>
            <a:rPr lang="en-US" dirty="0" smtClean="0"/>
            <a:t>Scholar Plot</a:t>
          </a:r>
          <a:endParaRPr lang="en-US" dirty="0"/>
        </a:p>
      </dgm:t>
    </dgm:pt>
    <dgm:pt modelId="{59EB734C-AAC0-F74B-B3AD-84A41DE0FA4E}" type="parTrans" cxnId="{AF0C5DE4-8CF4-844C-883C-D036071A71CF}">
      <dgm:prSet/>
      <dgm:spPr/>
      <dgm:t>
        <a:bodyPr/>
        <a:lstStyle/>
        <a:p>
          <a:endParaRPr lang="en-US"/>
        </a:p>
      </dgm:t>
    </dgm:pt>
    <dgm:pt modelId="{2721F53F-EE41-CD4F-967D-CC7D2F4CEF63}" type="sibTrans" cxnId="{AF0C5DE4-8CF4-844C-883C-D036071A71CF}">
      <dgm:prSet/>
      <dgm:spPr/>
      <dgm:t>
        <a:bodyPr/>
        <a:lstStyle/>
        <a:p>
          <a:endParaRPr lang="en-US"/>
        </a:p>
      </dgm:t>
    </dgm:pt>
    <dgm:pt modelId="{BEFCFD01-A87A-0243-BD74-C698BD247069}">
      <dgm:prSet/>
      <dgm:spPr/>
      <dgm:t>
        <a:bodyPr/>
        <a:lstStyle/>
        <a:p>
          <a:r>
            <a:rPr lang="en-US" dirty="0" smtClean="0"/>
            <a:t>Proposal</a:t>
          </a:r>
          <a:endParaRPr lang="en-US" dirty="0"/>
        </a:p>
      </dgm:t>
    </dgm:pt>
    <dgm:pt modelId="{8CBDD25E-89A6-5344-AA66-F6E56CE66F44}" type="parTrans" cxnId="{50DE3CD6-E9BC-704C-83FE-D8A7BC01E66E}">
      <dgm:prSet/>
      <dgm:spPr/>
      <dgm:t>
        <a:bodyPr/>
        <a:lstStyle/>
        <a:p>
          <a:endParaRPr lang="en-US"/>
        </a:p>
      </dgm:t>
    </dgm:pt>
    <dgm:pt modelId="{55AA7972-7C90-B541-AE3D-7CC6F5DB2349}" type="sibTrans" cxnId="{50DE3CD6-E9BC-704C-83FE-D8A7BC01E66E}">
      <dgm:prSet/>
      <dgm:spPr/>
      <dgm:t>
        <a:bodyPr/>
        <a:lstStyle/>
        <a:p>
          <a:endParaRPr lang="en-US"/>
        </a:p>
      </dgm:t>
    </dgm:pt>
    <dgm:pt modelId="{99D94A74-EC62-F14B-8A8C-E5747962A894}">
      <dgm:prSet phldrT="[Text]"/>
      <dgm:spPr/>
      <dgm:t>
        <a:bodyPr/>
        <a:lstStyle/>
        <a:p>
          <a:pPr marL="114300" lvl="1" indent="0" algn="l" defTabSz="666750">
            <a:lnSpc>
              <a:spcPct val="90000"/>
            </a:lnSpc>
            <a:spcBef>
              <a:spcPct val="0"/>
            </a:spcBef>
            <a:spcAft>
              <a:spcPct val="15000"/>
            </a:spcAft>
            <a:buNone/>
          </a:pPr>
          <a:endParaRPr lang="en-US" dirty="0" smtClean="0"/>
        </a:p>
      </dgm:t>
    </dgm:pt>
    <dgm:pt modelId="{16ECEEC8-D0A0-1A49-96AA-E7E4053EABCE}" type="parTrans" cxnId="{3F240EC3-5BDC-744E-9824-EE9A424B11D4}">
      <dgm:prSet/>
      <dgm:spPr/>
      <dgm:t>
        <a:bodyPr/>
        <a:lstStyle/>
        <a:p>
          <a:endParaRPr lang="en-US"/>
        </a:p>
      </dgm:t>
    </dgm:pt>
    <dgm:pt modelId="{407A644F-B0C0-0A4D-B3C6-6E9013E07FAC}" type="sibTrans" cxnId="{3F240EC3-5BDC-744E-9824-EE9A424B11D4}">
      <dgm:prSet/>
      <dgm:spPr/>
      <dgm:t>
        <a:bodyPr/>
        <a:lstStyle/>
        <a:p>
          <a:endParaRPr lang="en-US"/>
        </a:p>
      </dgm:t>
    </dgm:pt>
    <dgm:pt modelId="{AE74B80C-B3E8-8548-9731-3ECD738038D8}">
      <dgm:prSet/>
      <dgm:spPr/>
      <dgm:t>
        <a:bodyPr/>
        <a:lstStyle/>
        <a:p>
          <a:r>
            <a:rPr lang="en-US" dirty="0" smtClean="0"/>
            <a:t>Fall 2014</a:t>
          </a:r>
          <a:endParaRPr lang="en-US" dirty="0"/>
        </a:p>
      </dgm:t>
    </dgm:pt>
    <dgm:pt modelId="{C7323C1C-973D-5D42-A76B-7DC8847BDBBB}" type="parTrans" cxnId="{E88974A0-6299-0044-B354-9FF77CB41E1D}">
      <dgm:prSet/>
      <dgm:spPr/>
      <dgm:t>
        <a:bodyPr/>
        <a:lstStyle/>
        <a:p>
          <a:endParaRPr lang="en-US"/>
        </a:p>
      </dgm:t>
    </dgm:pt>
    <dgm:pt modelId="{A0135124-1F73-934F-9DDF-BDB28187D620}" type="sibTrans" cxnId="{E88974A0-6299-0044-B354-9FF77CB41E1D}">
      <dgm:prSet/>
      <dgm:spPr/>
      <dgm:t>
        <a:bodyPr/>
        <a:lstStyle/>
        <a:p>
          <a:endParaRPr lang="en-US"/>
        </a:p>
      </dgm:t>
    </dgm:pt>
    <dgm:pt modelId="{9B4B2C8E-53DD-AC44-8930-E681FA0AF8B6}">
      <dgm:prSet/>
      <dgm:spPr/>
      <dgm:t>
        <a:bodyPr/>
        <a:lstStyle/>
        <a:p>
          <a:r>
            <a:rPr lang="en-US" dirty="0" smtClean="0"/>
            <a:t>ACM </a:t>
          </a:r>
          <a:r>
            <a:rPr lang="en-US" dirty="0" err="1" smtClean="0"/>
            <a:t>UbiComp</a:t>
          </a:r>
          <a:endParaRPr lang="en-US" dirty="0"/>
        </a:p>
      </dgm:t>
    </dgm:pt>
    <dgm:pt modelId="{8EE619E5-4471-8A4C-9081-A283FC555A22}" type="parTrans" cxnId="{52C6557A-9E08-6D41-BD93-C209D179D7B3}">
      <dgm:prSet/>
      <dgm:spPr/>
      <dgm:t>
        <a:bodyPr/>
        <a:lstStyle/>
        <a:p>
          <a:endParaRPr lang="en-US"/>
        </a:p>
      </dgm:t>
    </dgm:pt>
    <dgm:pt modelId="{2EB8ABED-CDEC-D545-AFA5-76690798AD21}" type="sibTrans" cxnId="{52C6557A-9E08-6D41-BD93-C209D179D7B3}">
      <dgm:prSet/>
      <dgm:spPr/>
      <dgm:t>
        <a:bodyPr/>
        <a:lstStyle/>
        <a:p>
          <a:endParaRPr lang="en-US"/>
        </a:p>
      </dgm:t>
    </dgm:pt>
    <dgm:pt modelId="{88BA2029-3589-3A45-BE28-E3425FFC3D2F}">
      <dgm:prSet/>
      <dgm:spPr/>
      <dgm:t>
        <a:bodyPr/>
        <a:lstStyle/>
        <a:p>
          <a:r>
            <a:rPr lang="en-US" dirty="0" smtClean="0"/>
            <a:t>IEEE VIS</a:t>
          </a:r>
          <a:endParaRPr lang="en-US" dirty="0"/>
        </a:p>
      </dgm:t>
    </dgm:pt>
    <dgm:pt modelId="{ED33EB33-4F6C-2941-838C-27E5039E197A}" type="parTrans" cxnId="{D99D1405-C4B3-2746-B3A8-956416B7A50F}">
      <dgm:prSet/>
      <dgm:spPr/>
      <dgm:t>
        <a:bodyPr/>
        <a:lstStyle/>
        <a:p>
          <a:endParaRPr lang="en-US"/>
        </a:p>
      </dgm:t>
    </dgm:pt>
    <dgm:pt modelId="{AAE382EC-19B4-2A4E-97FB-CA202733A6AE}" type="sibTrans" cxnId="{D99D1405-C4B3-2746-B3A8-956416B7A50F}">
      <dgm:prSet/>
      <dgm:spPr/>
      <dgm:t>
        <a:bodyPr/>
        <a:lstStyle/>
        <a:p>
          <a:endParaRPr lang="en-US"/>
        </a:p>
      </dgm:t>
    </dgm:pt>
    <dgm:pt modelId="{CC73A78D-5E46-E745-8004-D0CCCFCC4D79}">
      <dgm:prSet/>
      <dgm:spPr/>
      <dgm:t>
        <a:bodyPr/>
        <a:lstStyle/>
        <a:p>
          <a:r>
            <a:rPr lang="en-US" dirty="0" smtClean="0"/>
            <a:t>First</a:t>
          </a:r>
          <a:r>
            <a:rPr lang="en-US" baseline="0" dirty="0" smtClean="0"/>
            <a:t> Publication</a:t>
          </a:r>
          <a:endParaRPr lang="en-US" dirty="0"/>
        </a:p>
      </dgm:t>
    </dgm:pt>
    <dgm:pt modelId="{5B7D80DD-E0BD-E843-B61D-60852787C532}" type="parTrans" cxnId="{BB24C677-297E-744C-B7ED-E61F6E93F2E5}">
      <dgm:prSet/>
      <dgm:spPr/>
      <dgm:t>
        <a:bodyPr/>
        <a:lstStyle/>
        <a:p>
          <a:endParaRPr lang="en-US"/>
        </a:p>
      </dgm:t>
    </dgm:pt>
    <dgm:pt modelId="{02B1EA66-0B6F-644C-959C-13009E88D9ED}" type="sibTrans" cxnId="{BB24C677-297E-744C-B7ED-E61F6E93F2E5}">
      <dgm:prSet/>
      <dgm:spPr/>
      <dgm:t>
        <a:bodyPr/>
        <a:lstStyle/>
        <a:p>
          <a:endParaRPr lang="en-US"/>
        </a:p>
      </dgm:t>
    </dgm:pt>
    <dgm:pt modelId="{05547859-B79E-9B4F-B5AA-C78F32E790E3}">
      <dgm:prSet/>
      <dgm:spPr/>
      <dgm:t>
        <a:bodyPr/>
        <a:lstStyle/>
        <a:p>
          <a:r>
            <a:rPr lang="en-US" dirty="0" err="1" smtClean="0"/>
            <a:t>GRaSP</a:t>
          </a:r>
          <a:r>
            <a:rPr lang="en-US" dirty="0" smtClean="0"/>
            <a:t> Poster Presentation</a:t>
          </a:r>
          <a:endParaRPr lang="en-US" dirty="0"/>
        </a:p>
      </dgm:t>
    </dgm:pt>
    <dgm:pt modelId="{3C6F3A2E-5494-2F41-A719-6A14EF6BFA56}" type="parTrans" cxnId="{C89BF3F2-C185-D04A-A13C-6BCCC933854B}">
      <dgm:prSet/>
      <dgm:spPr/>
      <dgm:t>
        <a:bodyPr/>
        <a:lstStyle/>
        <a:p>
          <a:endParaRPr lang="en-US"/>
        </a:p>
      </dgm:t>
    </dgm:pt>
    <dgm:pt modelId="{8B3CF551-0387-B443-9B10-D61AFF96AD5C}" type="sibTrans" cxnId="{C89BF3F2-C185-D04A-A13C-6BCCC933854B}">
      <dgm:prSet/>
      <dgm:spPr/>
      <dgm:t>
        <a:bodyPr/>
        <a:lstStyle/>
        <a:p>
          <a:endParaRPr lang="en-US"/>
        </a:p>
      </dgm:t>
    </dgm:pt>
    <dgm:pt modelId="{4A11E084-E4C5-3B4F-9B07-838456963AB7}">
      <dgm:prSet/>
      <dgm:spPr/>
      <dgm:t>
        <a:bodyPr/>
        <a:lstStyle/>
        <a:p>
          <a:r>
            <a:rPr lang="en-US" dirty="0" err="1" smtClean="0"/>
            <a:t>GRaSP</a:t>
          </a:r>
          <a:r>
            <a:rPr lang="en-US" dirty="0" smtClean="0"/>
            <a:t> Poster Presentation</a:t>
          </a:r>
          <a:endParaRPr lang="en-US" dirty="0"/>
        </a:p>
      </dgm:t>
    </dgm:pt>
    <dgm:pt modelId="{F4C6F607-8BB8-9C4A-8BF2-55C790644CB3}" type="parTrans" cxnId="{809A5D0C-99FD-1447-8A1C-1FCA9AC5FCB1}">
      <dgm:prSet/>
      <dgm:spPr/>
      <dgm:t>
        <a:bodyPr/>
        <a:lstStyle/>
        <a:p>
          <a:endParaRPr lang="en-US"/>
        </a:p>
      </dgm:t>
    </dgm:pt>
    <dgm:pt modelId="{AFEC94DC-284F-C04E-81C1-0F495DF4C1AB}" type="sibTrans" cxnId="{809A5D0C-99FD-1447-8A1C-1FCA9AC5FCB1}">
      <dgm:prSet/>
      <dgm:spPr/>
      <dgm:t>
        <a:bodyPr/>
        <a:lstStyle/>
        <a:p>
          <a:endParaRPr lang="en-US"/>
        </a:p>
      </dgm:t>
    </dgm:pt>
    <dgm:pt modelId="{A83EB08D-C742-324E-BB64-4CAA677CDC8B}">
      <dgm:prSet phldrT="[Text]"/>
      <dgm:spPr/>
      <dgm:t>
        <a:bodyPr/>
        <a:lstStyle/>
        <a:p>
          <a:pPr marL="114300" lvl="1" indent="0" algn="l" defTabSz="666750">
            <a:lnSpc>
              <a:spcPct val="90000"/>
            </a:lnSpc>
            <a:spcBef>
              <a:spcPct val="0"/>
            </a:spcBef>
            <a:spcAft>
              <a:spcPct val="15000"/>
            </a:spcAft>
            <a:buNone/>
          </a:pPr>
          <a:endParaRPr lang="en-US" dirty="0"/>
        </a:p>
      </dgm:t>
    </dgm:pt>
    <dgm:pt modelId="{87DA3CE1-0D2F-1D44-8EC1-6F14DA4D6F61}" type="parTrans" cxnId="{97853CC4-CD5C-3C4F-94E1-3FD363C14731}">
      <dgm:prSet/>
      <dgm:spPr/>
      <dgm:t>
        <a:bodyPr/>
        <a:lstStyle/>
        <a:p>
          <a:endParaRPr lang="en-US"/>
        </a:p>
      </dgm:t>
    </dgm:pt>
    <dgm:pt modelId="{95139448-5A0B-9D45-9BE1-06F8AA048772}" type="sibTrans" cxnId="{97853CC4-CD5C-3C4F-94E1-3FD363C14731}">
      <dgm:prSet/>
      <dgm:spPr/>
      <dgm:t>
        <a:bodyPr/>
        <a:lstStyle/>
        <a:p>
          <a:endParaRPr lang="en-US"/>
        </a:p>
      </dgm:t>
    </dgm:pt>
    <dgm:pt modelId="{755568E6-FE9C-4243-AD37-D1E5C06BEC65}" type="pres">
      <dgm:prSet presAssocID="{9277C71B-1511-EA4D-98AA-F0B32F73C270}" presName="Name0" presStyleCnt="0">
        <dgm:presLayoutVars>
          <dgm:dir/>
          <dgm:resizeHandles val="exact"/>
        </dgm:presLayoutVars>
      </dgm:prSet>
      <dgm:spPr/>
      <dgm:t>
        <a:bodyPr/>
        <a:lstStyle/>
        <a:p>
          <a:endParaRPr lang="en-US"/>
        </a:p>
      </dgm:t>
    </dgm:pt>
    <dgm:pt modelId="{8B291DA2-A910-DE4A-B78C-3743E9CA7EC4}" type="pres">
      <dgm:prSet presAssocID="{9277C71B-1511-EA4D-98AA-F0B32F73C270}" presName="arrow" presStyleLbl="bgShp" presStyleIdx="0" presStyleCnt="1"/>
      <dgm:spPr/>
    </dgm:pt>
    <dgm:pt modelId="{69E4C19B-89A0-1446-8FDD-1888169EF13C}" type="pres">
      <dgm:prSet presAssocID="{9277C71B-1511-EA4D-98AA-F0B32F73C270}" presName="points" presStyleCnt="0"/>
      <dgm:spPr/>
    </dgm:pt>
    <dgm:pt modelId="{17F62476-ED72-794E-8A9A-FDB7FA97037D}" type="pres">
      <dgm:prSet presAssocID="{3D0B8208-7308-CA45-8D9B-E803CFDED966}" presName="compositeA" presStyleCnt="0"/>
      <dgm:spPr/>
    </dgm:pt>
    <dgm:pt modelId="{1B8D9683-DD4C-094C-9465-984844920CAA}" type="pres">
      <dgm:prSet presAssocID="{3D0B8208-7308-CA45-8D9B-E803CFDED966}" presName="textA" presStyleLbl="revTx" presStyleIdx="0" presStyleCnt="6">
        <dgm:presLayoutVars>
          <dgm:bulletEnabled val="1"/>
        </dgm:presLayoutVars>
      </dgm:prSet>
      <dgm:spPr/>
      <dgm:t>
        <a:bodyPr/>
        <a:lstStyle/>
        <a:p>
          <a:endParaRPr lang="en-US"/>
        </a:p>
      </dgm:t>
    </dgm:pt>
    <dgm:pt modelId="{D2EAE743-7C7C-1B4C-B83C-BCB7EBE39B70}" type="pres">
      <dgm:prSet presAssocID="{3D0B8208-7308-CA45-8D9B-E803CFDED966}" presName="circleA" presStyleLbl="node1" presStyleIdx="0" presStyleCnt="6"/>
      <dgm:spPr/>
    </dgm:pt>
    <dgm:pt modelId="{0B9CDDD2-288F-2B45-8D04-D86273545690}" type="pres">
      <dgm:prSet presAssocID="{3D0B8208-7308-CA45-8D9B-E803CFDED966}" presName="spaceA" presStyleCnt="0"/>
      <dgm:spPr/>
    </dgm:pt>
    <dgm:pt modelId="{D3D8DC2E-7A80-9649-8BE3-34D515C9D344}" type="pres">
      <dgm:prSet presAssocID="{77732B1B-6554-E148-873E-34DDE1169395}" presName="space" presStyleCnt="0"/>
      <dgm:spPr/>
    </dgm:pt>
    <dgm:pt modelId="{58F327BC-E6DB-424E-B041-C0E0CF8ED19C}" type="pres">
      <dgm:prSet presAssocID="{18AFFD78-0A50-734A-9883-4A09D06299DC}" presName="compositeB" presStyleCnt="0"/>
      <dgm:spPr/>
    </dgm:pt>
    <dgm:pt modelId="{291E94E3-DCE7-3C48-BF62-DBBBFAD7B23F}" type="pres">
      <dgm:prSet presAssocID="{18AFFD78-0A50-734A-9883-4A09D06299DC}" presName="textB" presStyleLbl="revTx" presStyleIdx="1" presStyleCnt="6">
        <dgm:presLayoutVars>
          <dgm:bulletEnabled val="1"/>
        </dgm:presLayoutVars>
      </dgm:prSet>
      <dgm:spPr/>
      <dgm:t>
        <a:bodyPr/>
        <a:lstStyle/>
        <a:p>
          <a:endParaRPr lang="en-US"/>
        </a:p>
      </dgm:t>
    </dgm:pt>
    <dgm:pt modelId="{7585F5E3-989B-5A46-BA82-4841F0822169}" type="pres">
      <dgm:prSet presAssocID="{18AFFD78-0A50-734A-9883-4A09D06299DC}" presName="circleB" presStyleLbl="node1" presStyleIdx="1" presStyleCnt="6"/>
      <dgm:spPr/>
    </dgm:pt>
    <dgm:pt modelId="{C11291F8-C67A-B449-BAC7-811305743D38}" type="pres">
      <dgm:prSet presAssocID="{18AFFD78-0A50-734A-9883-4A09D06299DC}" presName="spaceB" presStyleCnt="0"/>
      <dgm:spPr/>
    </dgm:pt>
    <dgm:pt modelId="{9D4DECCF-75CF-B04E-8019-53B3625BC684}" type="pres">
      <dgm:prSet presAssocID="{967EE32B-5609-8C45-87F5-9D1D6EEA09D4}" presName="space" presStyleCnt="0"/>
      <dgm:spPr/>
    </dgm:pt>
    <dgm:pt modelId="{3E9AB7DA-DA65-C44B-AD8B-EC667B6D1886}" type="pres">
      <dgm:prSet presAssocID="{28C8CF04-EF8B-964D-B42E-EA8D531903D2}" presName="compositeA" presStyleCnt="0"/>
      <dgm:spPr/>
    </dgm:pt>
    <dgm:pt modelId="{5A648200-5AE9-6843-9452-E7AE2E4ADC28}" type="pres">
      <dgm:prSet presAssocID="{28C8CF04-EF8B-964D-B42E-EA8D531903D2}" presName="textA" presStyleLbl="revTx" presStyleIdx="2" presStyleCnt="6">
        <dgm:presLayoutVars>
          <dgm:bulletEnabled val="1"/>
        </dgm:presLayoutVars>
      </dgm:prSet>
      <dgm:spPr/>
      <dgm:t>
        <a:bodyPr/>
        <a:lstStyle/>
        <a:p>
          <a:endParaRPr lang="en-US"/>
        </a:p>
      </dgm:t>
    </dgm:pt>
    <dgm:pt modelId="{A64B2C26-5E6A-C741-849D-5AD203BA27DE}" type="pres">
      <dgm:prSet presAssocID="{28C8CF04-EF8B-964D-B42E-EA8D531903D2}" presName="circleA" presStyleLbl="node1" presStyleIdx="2" presStyleCnt="6"/>
      <dgm:spPr/>
    </dgm:pt>
    <dgm:pt modelId="{A9FFB642-A4B0-3345-9136-E22633697E0E}" type="pres">
      <dgm:prSet presAssocID="{28C8CF04-EF8B-964D-B42E-EA8D531903D2}" presName="spaceA" presStyleCnt="0"/>
      <dgm:spPr/>
    </dgm:pt>
    <dgm:pt modelId="{6A0B807C-E971-0448-9AA8-2085EDE58751}" type="pres">
      <dgm:prSet presAssocID="{31F2B9E1-FF5E-D34D-BEDA-4C9AB86D8095}" presName="space" presStyleCnt="0"/>
      <dgm:spPr/>
    </dgm:pt>
    <dgm:pt modelId="{5391F909-2AF5-8F4B-97C4-CDD7D53236BA}" type="pres">
      <dgm:prSet presAssocID="{AE74B80C-B3E8-8548-9731-3ECD738038D8}" presName="compositeB" presStyleCnt="0"/>
      <dgm:spPr/>
    </dgm:pt>
    <dgm:pt modelId="{694F5AAA-938D-1840-B527-343EA6A7DCAF}" type="pres">
      <dgm:prSet presAssocID="{AE74B80C-B3E8-8548-9731-3ECD738038D8}" presName="textB" presStyleLbl="revTx" presStyleIdx="3" presStyleCnt="6">
        <dgm:presLayoutVars>
          <dgm:bulletEnabled val="1"/>
        </dgm:presLayoutVars>
      </dgm:prSet>
      <dgm:spPr/>
      <dgm:t>
        <a:bodyPr/>
        <a:lstStyle/>
        <a:p>
          <a:endParaRPr lang="en-US"/>
        </a:p>
      </dgm:t>
    </dgm:pt>
    <dgm:pt modelId="{381FF38B-012B-2F46-B7F4-487B275CEF3F}" type="pres">
      <dgm:prSet presAssocID="{AE74B80C-B3E8-8548-9731-3ECD738038D8}" presName="circleB" presStyleLbl="node1" presStyleIdx="3" presStyleCnt="6"/>
      <dgm:spPr/>
    </dgm:pt>
    <dgm:pt modelId="{08ABC953-979A-5042-AB65-197133DBC783}" type="pres">
      <dgm:prSet presAssocID="{AE74B80C-B3E8-8548-9731-3ECD738038D8}" presName="spaceB" presStyleCnt="0"/>
      <dgm:spPr/>
    </dgm:pt>
    <dgm:pt modelId="{CC4742BE-AA0E-A549-B514-29F8CF3F2397}" type="pres">
      <dgm:prSet presAssocID="{A0135124-1F73-934F-9DDF-BDB28187D620}" presName="space" presStyleCnt="0"/>
      <dgm:spPr/>
    </dgm:pt>
    <dgm:pt modelId="{CD69044A-375F-EE4E-8C0A-834541CE4C97}" type="pres">
      <dgm:prSet presAssocID="{3E66EBDA-1608-4447-B1B8-2C2B24E625A8}" presName="compositeA" presStyleCnt="0"/>
      <dgm:spPr/>
    </dgm:pt>
    <dgm:pt modelId="{400A8A59-0A3D-1A4C-852A-71CB129BA5CC}" type="pres">
      <dgm:prSet presAssocID="{3E66EBDA-1608-4447-B1B8-2C2B24E625A8}" presName="textA" presStyleLbl="revTx" presStyleIdx="4" presStyleCnt="6">
        <dgm:presLayoutVars>
          <dgm:bulletEnabled val="1"/>
        </dgm:presLayoutVars>
      </dgm:prSet>
      <dgm:spPr/>
      <dgm:t>
        <a:bodyPr/>
        <a:lstStyle/>
        <a:p>
          <a:endParaRPr lang="en-US"/>
        </a:p>
      </dgm:t>
    </dgm:pt>
    <dgm:pt modelId="{50764F9F-2AC7-0E41-8799-863632763332}" type="pres">
      <dgm:prSet presAssocID="{3E66EBDA-1608-4447-B1B8-2C2B24E625A8}" presName="circleA" presStyleLbl="node1" presStyleIdx="4" presStyleCnt="6"/>
      <dgm:spPr/>
    </dgm:pt>
    <dgm:pt modelId="{03E8DBCB-4C26-EC4D-8B10-E63860DBAE48}" type="pres">
      <dgm:prSet presAssocID="{3E66EBDA-1608-4447-B1B8-2C2B24E625A8}" presName="spaceA" presStyleCnt="0"/>
      <dgm:spPr/>
    </dgm:pt>
    <dgm:pt modelId="{F410280B-6743-C745-9F29-7DEC12C35B44}" type="pres">
      <dgm:prSet presAssocID="{8C815860-4D5A-B746-A6C3-9FE1A4E6C7EC}" presName="space" presStyleCnt="0"/>
      <dgm:spPr/>
    </dgm:pt>
    <dgm:pt modelId="{EB7AF480-05FE-4545-A9D2-BE29D2890478}" type="pres">
      <dgm:prSet presAssocID="{41A490A2-519D-AF44-A671-21645CF6D3B6}" presName="compositeB" presStyleCnt="0"/>
      <dgm:spPr/>
    </dgm:pt>
    <dgm:pt modelId="{7468C0D4-6AA2-5642-A2A6-50F3BE782236}" type="pres">
      <dgm:prSet presAssocID="{41A490A2-519D-AF44-A671-21645CF6D3B6}" presName="textB" presStyleLbl="revTx" presStyleIdx="5" presStyleCnt="6">
        <dgm:presLayoutVars>
          <dgm:bulletEnabled val="1"/>
        </dgm:presLayoutVars>
      </dgm:prSet>
      <dgm:spPr/>
      <dgm:t>
        <a:bodyPr/>
        <a:lstStyle/>
        <a:p>
          <a:endParaRPr lang="en-US"/>
        </a:p>
      </dgm:t>
    </dgm:pt>
    <dgm:pt modelId="{14FB8900-ECAD-EF49-85A9-B8CBE3EA0556}" type="pres">
      <dgm:prSet presAssocID="{41A490A2-519D-AF44-A671-21645CF6D3B6}" presName="circleB" presStyleLbl="node1" presStyleIdx="5" presStyleCnt="6"/>
      <dgm:spPr/>
    </dgm:pt>
    <dgm:pt modelId="{194EF919-F49F-3F43-A597-8122C8A9E3D0}" type="pres">
      <dgm:prSet presAssocID="{41A490A2-519D-AF44-A671-21645CF6D3B6}" presName="spaceB" presStyleCnt="0"/>
      <dgm:spPr/>
    </dgm:pt>
  </dgm:ptLst>
  <dgm:cxnLst>
    <dgm:cxn modelId="{591960DC-395B-5447-9884-FA1231B0307C}" type="presOf" srcId="{99D94A74-EC62-F14B-8A8C-E5747962A894}" destId="{7468C0D4-6AA2-5642-A2A6-50F3BE782236}" srcOrd="0" destOrd="1" presId="urn:microsoft.com/office/officeart/2005/8/layout/hProcess11"/>
    <dgm:cxn modelId="{AF0C5DE4-8CF4-844C-883C-D036071A71CF}" srcId="{28C8CF04-EF8B-964D-B42E-EA8D531903D2}" destId="{CDF8DEBF-0708-194B-AD77-B8277652D6B7}" srcOrd="0" destOrd="0" parTransId="{59EB734C-AAC0-F74B-B3AD-84A41DE0FA4E}" sibTransId="{2721F53F-EE41-CD4F-967D-CC7D2F4CEF63}"/>
    <dgm:cxn modelId="{7E061E30-24A9-9541-A4F2-0BB21F2AFF33}" srcId="{9277C71B-1511-EA4D-98AA-F0B32F73C270}" destId="{41A490A2-519D-AF44-A671-21645CF6D3B6}" srcOrd="5" destOrd="0" parTransId="{DAA64078-1647-A748-949A-25D0E40B4F29}" sibTransId="{A66BBC2D-CB97-CE4F-B8CF-D81B38B5E914}"/>
    <dgm:cxn modelId="{3BFAD794-68A1-1048-8A61-266B0649FD87}" type="presOf" srcId="{9B4B2C8E-53DD-AC44-8930-E681FA0AF8B6}" destId="{694F5AAA-938D-1840-B527-343EA6A7DCAF}" srcOrd="0" destOrd="1" presId="urn:microsoft.com/office/officeart/2005/8/layout/hProcess11"/>
    <dgm:cxn modelId="{97853CC4-CD5C-3C4F-94E1-3FD363C14731}" srcId="{41A490A2-519D-AF44-A671-21645CF6D3B6}" destId="{A83EB08D-C742-324E-BB64-4CAA677CDC8B}" srcOrd="1" destOrd="0" parTransId="{87DA3CE1-0D2F-1D44-8EC1-6F14DA4D6F61}" sibTransId="{95139448-5A0B-9D45-9BE1-06F8AA048772}"/>
    <dgm:cxn modelId="{D99D1405-C4B3-2746-B3A8-956416B7A50F}" srcId="{AE74B80C-B3E8-8548-9731-3ECD738038D8}" destId="{88BA2029-3589-3A45-BE28-E3425FFC3D2F}" srcOrd="1" destOrd="0" parTransId="{ED33EB33-4F6C-2941-838C-27E5039E197A}" sibTransId="{AAE382EC-19B4-2A4E-97FB-CA202733A6AE}"/>
    <dgm:cxn modelId="{50DE3CD6-E9BC-704C-83FE-D8A7BC01E66E}" srcId="{3E66EBDA-1608-4447-B1B8-2C2B24E625A8}" destId="{BEFCFD01-A87A-0243-BD74-C698BD247069}" srcOrd="0" destOrd="0" parTransId="{8CBDD25E-89A6-5344-AA66-F6E56CE66F44}" sibTransId="{55AA7972-7C90-B541-AE3D-7CC6F5DB2349}"/>
    <dgm:cxn modelId="{70A4F0ED-4C1B-E942-BA77-4A288822E481}" type="presOf" srcId="{CDF8DEBF-0708-194B-AD77-B8277652D6B7}" destId="{5A648200-5AE9-6843-9452-E7AE2E4ADC28}" srcOrd="0" destOrd="1" presId="urn:microsoft.com/office/officeart/2005/8/layout/hProcess11"/>
    <dgm:cxn modelId="{1250DA49-C1BA-7744-93ED-93CD8A6DBEA4}" type="presOf" srcId="{05547859-B79E-9B4F-B5AA-C78F32E790E3}" destId="{694F5AAA-938D-1840-B527-343EA6A7DCAF}" srcOrd="0" destOrd="3" presId="urn:microsoft.com/office/officeart/2005/8/layout/hProcess11"/>
    <dgm:cxn modelId="{D1F69964-BD8E-624C-AA76-FB362446C57D}" type="presOf" srcId="{A83EB08D-C742-324E-BB64-4CAA677CDC8B}" destId="{7468C0D4-6AA2-5642-A2A6-50F3BE782236}" srcOrd="0" destOrd="2" presId="urn:microsoft.com/office/officeart/2005/8/layout/hProcess11"/>
    <dgm:cxn modelId="{3F240EC3-5BDC-744E-9824-EE9A424B11D4}" srcId="{41A490A2-519D-AF44-A671-21645CF6D3B6}" destId="{99D94A74-EC62-F14B-8A8C-E5747962A894}" srcOrd="0" destOrd="0" parTransId="{16ECEEC8-D0A0-1A49-96AA-E7E4053EABCE}" sibTransId="{407A644F-B0C0-0A4D-B3C6-6E9013E07FAC}"/>
    <dgm:cxn modelId="{8AFED5C6-1243-A64D-A042-B4DEE8B3D34F}" type="presOf" srcId="{3D0B8208-7308-CA45-8D9B-E803CFDED966}" destId="{1B8D9683-DD4C-094C-9465-984844920CAA}" srcOrd="0" destOrd="0" presId="urn:microsoft.com/office/officeart/2005/8/layout/hProcess11"/>
    <dgm:cxn modelId="{C93BD5FE-2D7F-EF41-8DB9-83C1436184A4}" type="presOf" srcId="{28C8CF04-EF8B-964D-B42E-EA8D531903D2}" destId="{5A648200-5AE9-6843-9452-E7AE2E4ADC28}" srcOrd="0" destOrd="0" presId="urn:microsoft.com/office/officeart/2005/8/layout/hProcess11"/>
    <dgm:cxn modelId="{B9D8502A-61F4-6D47-82E9-83EF1F374EF7}" type="presOf" srcId="{41A490A2-519D-AF44-A671-21645CF6D3B6}" destId="{7468C0D4-6AA2-5642-A2A6-50F3BE782236}" srcOrd="0" destOrd="0" presId="urn:microsoft.com/office/officeart/2005/8/layout/hProcess11"/>
    <dgm:cxn modelId="{038CEF9C-E7C4-FE49-90CE-D3E0153962A4}" type="presOf" srcId="{9277C71B-1511-EA4D-98AA-F0B32F73C270}" destId="{755568E6-FE9C-4243-AD37-D1E5C06BEC65}" srcOrd="0" destOrd="0" presId="urn:microsoft.com/office/officeart/2005/8/layout/hProcess11"/>
    <dgm:cxn modelId="{6C095CD6-E2C2-3445-9314-4B2C3A2F97BF}" type="presOf" srcId="{18AFFD78-0A50-734A-9883-4A09D06299DC}" destId="{291E94E3-DCE7-3C48-BF62-DBBBFAD7B23F}" srcOrd="0" destOrd="0" presId="urn:microsoft.com/office/officeart/2005/8/layout/hProcess11"/>
    <dgm:cxn modelId="{7ABFC5EE-A385-314B-B743-F6C096361A76}" type="presOf" srcId="{7E48A2A2-4096-A249-B0D9-7349CFCA1880}" destId="{5A648200-5AE9-6843-9452-E7AE2E4ADC28}" srcOrd="0" destOrd="2" presId="urn:microsoft.com/office/officeart/2005/8/layout/hProcess11"/>
    <dgm:cxn modelId="{7743DF17-788C-4845-BF94-5F538400269A}" type="presOf" srcId="{88BA2029-3589-3A45-BE28-E3425FFC3D2F}" destId="{694F5AAA-938D-1840-B527-343EA6A7DCAF}" srcOrd="0" destOrd="2" presId="urn:microsoft.com/office/officeart/2005/8/layout/hProcess11"/>
    <dgm:cxn modelId="{CCF99F44-44A1-8641-9EA2-69C791E3F25E}" srcId="{18AFFD78-0A50-734A-9883-4A09D06299DC}" destId="{F9A23732-1FA3-7D41-8BED-CA4FC1A1861C}" srcOrd="1" destOrd="0" parTransId="{2448130F-17DF-EF40-83EA-0E5608A05E6A}" sibTransId="{349F5F2E-F6A1-BA4B-A292-2F7939A67E86}"/>
    <dgm:cxn modelId="{7CE7BB0B-DA11-F24A-8C5E-EEC348EEE834}" type="presOf" srcId="{4A11E084-E4C5-3B4F-9B07-838456963AB7}" destId="{400A8A59-0A3D-1A4C-852A-71CB129BA5CC}" srcOrd="0" destOrd="2" presId="urn:microsoft.com/office/officeart/2005/8/layout/hProcess11"/>
    <dgm:cxn modelId="{C89BF3F2-C185-D04A-A13C-6BCCC933854B}" srcId="{AE74B80C-B3E8-8548-9731-3ECD738038D8}" destId="{05547859-B79E-9B4F-B5AA-C78F32E790E3}" srcOrd="2" destOrd="0" parTransId="{3C6F3A2E-5494-2F41-A719-6A14EF6BFA56}" sibTransId="{8B3CF551-0387-B443-9B10-D61AFF96AD5C}"/>
    <dgm:cxn modelId="{52C6557A-9E08-6D41-BD93-C209D179D7B3}" srcId="{AE74B80C-B3E8-8548-9731-3ECD738038D8}" destId="{9B4B2C8E-53DD-AC44-8930-E681FA0AF8B6}" srcOrd="0" destOrd="0" parTransId="{8EE619E5-4471-8A4C-9081-A283FC555A22}" sibTransId="{2EB8ABED-CDEC-D545-AFA5-76690798AD21}"/>
    <dgm:cxn modelId="{809A5D0C-99FD-1447-8A1C-1FCA9AC5FCB1}" srcId="{3E66EBDA-1608-4447-B1B8-2C2B24E625A8}" destId="{4A11E084-E4C5-3B4F-9B07-838456963AB7}" srcOrd="1" destOrd="0" parTransId="{F4C6F607-8BB8-9C4A-8BF2-55C790644CB3}" sibTransId="{AFEC94DC-284F-C04E-81C1-0F495DF4C1AB}"/>
    <dgm:cxn modelId="{E707C866-C291-BD4F-A56D-AB08584653DC}" type="presOf" srcId="{CC73A78D-5E46-E745-8004-D0CCCFCC4D79}" destId="{291E94E3-DCE7-3C48-BF62-DBBBFAD7B23F}" srcOrd="0" destOrd="1" presId="urn:microsoft.com/office/officeart/2005/8/layout/hProcess11"/>
    <dgm:cxn modelId="{245394DD-EB3D-EB4E-8049-2AC38C369190}" type="presOf" srcId="{BEFCFD01-A87A-0243-BD74-C698BD247069}" destId="{400A8A59-0A3D-1A4C-852A-71CB129BA5CC}" srcOrd="0" destOrd="1" presId="urn:microsoft.com/office/officeart/2005/8/layout/hProcess11"/>
    <dgm:cxn modelId="{045AB048-2BB8-FF43-8D5F-F4D02D9FD46C}" srcId="{9277C71B-1511-EA4D-98AA-F0B32F73C270}" destId="{3E66EBDA-1608-4447-B1B8-2C2B24E625A8}" srcOrd="4" destOrd="0" parTransId="{40E0BAE5-B638-4347-837D-53873427BFF4}" sibTransId="{8C815860-4D5A-B746-A6C3-9FE1A4E6C7EC}"/>
    <dgm:cxn modelId="{112F8F13-6547-D546-9252-C7EAE4AB07D5}" srcId="{9277C71B-1511-EA4D-98AA-F0B32F73C270}" destId="{18AFFD78-0A50-734A-9883-4A09D06299DC}" srcOrd="1" destOrd="0" parTransId="{289F11A9-ACFE-1648-BC18-617B3809163F}" sibTransId="{967EE32B-5609-8C45-87F5-9D1D6EEA09D4}"/>
    <dgm:cxn modelId="{1E5F9CC3-9C84-9546-89B1-984E12FA844F}" type="presOf" srcId="{9E2299D4-6776-7E47-9F1F-D111AEC0D028}" destId="{1B8D9683-DD4C-094C-9465-984844920CAA}" srcOrd="0" destOrd="1" presId="urn:microsoft.com/office/officeart/2005/8/layout/hProcess11"/>
    <dgm:cxn modelId="{59F109AB-91B3-F843-B46C-0D09568EA395}" srcId="{9277C71B-1511-EA4D-98AA-F0B32F73C270}" destId="{28C8CF04-EF8B-964D-B42E-EA8D531903D2}" srcOrd="2" destOrd="0" parTransId="{2F26239E-9C6E-8143-8B17-8715631B7754}" sibTransId="{31F2B9E1-FF5E-D34D-BEDA-4C9AB86D8095}"/>
    <dgm:cxn modelId="{331D09F5-C6BD-CF45-A30D-948061198B10}" srcId="{28C8CF04-EF8B-964D-B42E-EA8D531903D2}" destId="{7E48A2A2-4096-A249-B0D9-7349CFCA1880}" srcOrd="1" destOrd="0" parTransId="{1913952A-54D6-5D44-954C-034EA8DBCBC9}" sibTransId="{CA194531-0CF2-6A4A-986A-5693EEBF4CCD}"/>
    <dgm:cxn modelId="{E88974A0-6299-0044-B354-9FF77CB41E1D}" srcId="{9277C71B-1511-EA4D-98AA-F0B32F73C270}" destId="{AE74B80C-B3E8-8548-9731-3ECD738038D8}" srcOrd="3" destOrd="0" parTransId="{C7323C1C-973D-5D42-A76B-7DC8847BDBBB}" sibTransId="{A0135124-1F73-934F-9DDF-BDB28187D620}"/>
    <dgm:cxn modelId="{AE984714-8079-EB46-882C-A867FBFE2D3A}" type="presOf" srcId="{F9A23732-1FA3-7D41-8BED-CA4FC1A1861C}" destId="{291E94E3-DCE7-3C48-BF62-DBBBFAD7B23F}" srcOrd="0" destOrd="2" presId="urn:microsoft.com/office/officeart/2005/8/layout/hProcess11"/>
    <dgm:cxn modelId="{BB24C677-297E-744C-B7ED-E61F6E93F2E5}" srcId="{18AFFD78-0A50-734A-9883-4A09D06299DC}" destId="{CC73A78D-5E46-E745-8004-D0CCCFCC4D79}" srcOrd="0" destOrd="0" parTransId="{5B7D80DD-E0BD-E843-B61D-60852787C532}" sibTransId="{02B1EA66-0B6F-644C-959C-13009E88D9ED}"/>
    <dgm:cxn modelId="{3112B642-A744-E748-B3A8-C1F9D2FC11A6}" srcId="{9277C71B-1511-EA4D-98AA-F0B32F73C270}" destId="{3D0B8208-7308-CA45-8D9B-E803CFDED966}" srcOrd="0" destOrd="0" parTransId="{30478E61-F62A-2445-8E97-F4D463CAB3A8}" sibTransId="{77732B1B-6554-E148-873E-34DDE1169395}"/>
    <dgm:cxn modelId="{20EA2524-63C3-AD4D-B00A-981C45A142AA}" type="presOf" srcId="{3E66EBDA-1608-4447-B1B8-2C2B24E625A8}" destId="{400A8A59-0A3D-1A4C-852A-71CB129BA5CC}" srcOrd="0" destOrd="0" presId="urn:microsoft.com/office/officeart/2005/8/layout/hProcess11"/>
    <dgm:cxn modelId="{A8D31B21-07B3-DD47-8920-8D7D22BF7489}" type="presOf" srcId="{AE74B80C-B3E8-8548-9731-3ECD738038D8}" destId="{694F5AAA-938D-1840-B527-343EA6A7DCAF}" srcOrd="0" destOrd="0" presId="urn:microsoft.com/office/officeart/2005/8/layout/hProcess11"/>
    <dgm:cxn modelId="{8CE0BD78-A3AC-3D4C-B225-EB84306EBA31}" srcId="{3D0B8208-7308-CA45-8D9B-E803CFDED966}" destId="{9E2299D4-6776-7E47-9F1F-D111AEC0D028}" srcOrd="0" destOrd="0" parTransId="{38E2D86E-6063-AA4A-B76D-66003EEE4A8F}" sibTransId="{27B3F665-AF2F-2D46-A133-CD3176BCE009}"/>
    <dgm:cxn modelId="{5980972C-E930-8E4F-BDB8-C7E7F106874C}" type="presParOf" srcId="{755568E6-FE9C-4243-AD37-D1E5C06BEC65}" destId="{8B291DA2-A910-DE4A-B78C-3743E9CA7EC4}" srcOrd="0" destOrd="0" presId="urn:microsoft.com/office/officeart/2005/8/layout/hProcess11"/>
    <dgm:cxn modelId="{2F17FB9C-C29E-2B47-B8C1-896BA1264B0A}" type="presParOf" srcId="{755568E6-FE9C-4243-AD37-D1E5C06BEC65}" destId="{69E4C19B-89A0-1446-8FDD-1888169EF13C}" srcOrd="1" destOrd="0" presId="urn:microsoft.com/office/officeart/2005/8/layout/hProcess11"/>
    <dgm:cxn modelId="{A05C732B-C5FC-E047-B65F-F9379475B4F5}" type="presParOf" srcId="{69E4C19B-89A0-1446-8FDD-1888169EF13C}" destId="{17F62476-ED72-794E-8A9A-FDB7FA97037D}" srcOrd="0" destOrd="0" presId="urn:microsoft.com/office/officeart/2005/8/layout/hProcess11"/>
    <dgm:cxn modelId="{6A6CB20F-4ED5-904E-98EB-E841776D2171}" type="presParOf" srcId="{17F62476-ED72-794E-8A9A-FDB7FA97037D}" destId="{1B8D9683-DD4C-094C-9465-984844920CAA}" srcOrd="0" destOrd="0" presId="urn:microsoft.com/office/officeart/2005/8/layout/hProcess11"/>
    <dgm:cxn modelId="{9252F2BD-944B-2E49-9CB7-CBDA24213E36}" type="presParOf" srcId="{17F62476-ED72-794E-8A9A-FDB7FA97037D}" destId="{D2EAE743-7C7C-1B4C-B83C-BCB7EBE39B70}" srcOrd="1" destOrd="0" presId="urn:microsoft.com/office/officeart/2005/8/layout/hProcess11"/>
    <dgm:cxn modelId="{1916BDFB-7ED4-EB4F-BB98-497ECFF5EC2E}" type="presParOf" srcId="{17F62476-ED72-794E-8A9A-FDB7FA97037D}" destId="{0B9CDDD2-288F-2B45-8D04-D86273545690}" srcOrd="2" destOrd="0" presId="urn:microsoft.com/office/officeart/2005/8/layout/hProcess11"/>
    <dgm:cxn modelId="{7C1C4787-D9CD-BC42-8422-20D4235F053A}" type="presParOf" srcId="{69E4C19B-89A0-1446-8FDD-1888169EF13C}" destId="{D3D8DC2E-7A80-9649-8BE3-34D515C9D344}" srcOrd="1" destOrd="0" presId="urn:microsoft.com/office/officeart/2005/8/layout/hProcess11"/>
    <dgm:cxn modelId="{568A9D5A-BAF7-8A44-ADB0-41CDCAD1DECE}" type="presParOf" srcId="{69E4C19B-89A0-1446-8FDD-1888169EF13C}" destId="{58F327BC-E6DB-424E-B041-C0E0CF8ED19C}" srcOrd="2" destOrd="0" presId="urn:microsoft.com/office/officeart/2005/8/layout/hProcess11"/>
    <dgm:cxn modelId="{BD4B3813-AC55-8D4B-8EDD-2B2DDB4B3465}" type="presParOf" srcId="{58F327BC-E6DB-424E-B041-C0E0CF8ED19C}" destId="{291E94E3-DCE7-3C48-BF62-DBBBFAD7B23F}" srcOrd="0" destOrd="0" presId="urn:microsoft.com/office/officeart/2005/8/layout/hProcess11"/>
    <dgm:cxn modelId="{EFDC03E3-55C6-5B48-9E4C-74A836139D5A}" type="presParOf" srcId="{58F327BC-E6DB-424E-B041-C0E0CF8ED19C}" destId="{7585F5E3-989B-5A46-BA82-4841F0822169}" srcOrd="1" destOrd="0" presId="urn:microsoft.com/office/officeart/2005/8/layout/hProcess11"/>
    <dgm:cxn modelId="{5EED3B17-F80F-3E4E-AD34-303AC9A6D081}" type="presParOf" srcId="{58F327BC-E6DB-424E-B041-C0E0CF8ED19C}" destId="{C11291F8-C67A-B449-BAC7-811305743D38}" srcOrd="2" destOrd="0" presId="urn:microsoft.com/office/officeart/2005/8/layout/hProcess11"/>
    <dgm:cxn modelId="{EE464988-BCEF-9A40-A522-C0111D10B527}" type="presParOf" srcId="{69E4C19B-89A0-1446-8FDD-1888169EF13C}" destId="{9D4DECCF-75CF-B04E-8019-53B3625BC684}" srcOrd="3" destOrd="0" presId="urn:microsoft.com/office/officeart/2005/8/layout/hProcess11"/>
    <dgm:cxn modelId="{3A1A9E97-75C5-2340-BD01-7E430E4B7C4D}" type="presParOf" srcId="{69E4C19B-89A0-1446-8FDD-1888169EF13C}" destId="{3E9AB7DA-DA65-C44B-AD8B-EC667B6D1886}" srcOrd="4" destOrd="0" presId="urn:microsoft.com/office/officeart/2005/8/layout/hProcess11"/>
    <dgm:cxn modelId="{56E6DCB7-1228-BE45-B88E-132352382598}" type="presParOf" srcId="{3E9AB7DA-DA65-C44B-AD8B-EC667B6D1886}" destId="{5A648200-5AE9-6843-9452-E7AE2E4ADC28}" srcOrd="0" destOrd="0" presId="urn:microsoft.com/office/officeart/2005/8/layout/hProcess11"/>
    <dgm:cxn modelId="{C829B2A6-469A-1343-A23E-A7755DFE4C3F}" type="presParOf" srcId="{3E9AB7DA-DA65-C44B-AD8B-EC667B6D1886}" destId="{A64B2C26-5E6A-C741-849D-5AD203BA27DE}" srcOrd="1" destOrd="0" presId="urn:microsoft.com/office/officeart/2005/8/layout/hProcess11"/>
    <dgm:cxn modelId="{60955145-1B03-E04E-A75F-BE920F341D15}" type="presParOf" srcId="{3E9AB7DA-DA65-C44B-AD8B-EC667B6D1886}" destId="{A9FFB642-A4B0-3345-9136-E22633697E0E}" srcOrd="2" destOrd="0" presId="urn:microsoft.com/office/officeart/2005/8/layout/hProcess11"/>
    <dgm:cxn modelId="{3ACD64DB-C174-D94F-BBB5-DBC6CEFDA445}" type="presParOf" srcId="{69E4C19B-89A0-1446-8FDD-1888169EF13C}" destId="{6A0B807C-E971-0448-9AA8-2085EDE58751}" srcOrd="5" destOrd="0" presId="urn:microsoft.com/office/officeart/2005/8/layout/hProcess11"/>
    <dgm:cxn modelId="{737D76C9-B777-6E4A-A860-78AB0AD57254}" type="presParOf" srcId="{69E4C19B-89A0-1446-8FDD-1888169EF13C}" destId="{5391F909-2AF5-8F4B-97C4-CDD7D53236BA}" srcOrd="6" destOrd="0" presId="urn:microsoft.com/office/officeart/2005/8/layout/hProcess11"/>
    <dgm:cxn modelId="{520473F8-945F-F14B-A4B0-E210FA51E8B5}" type="presParOf" srcId="{5391F909-2AF5-8F4B-97C4-CDD7D53236BA}" destId="{694F5AAA-938D-1840-B527-343EA6A7DCAF}" srcOrd="0" destOrd="0" presId="urn:microsoft.com/office/officeart/2005/8/layout/hProcess11"/>
    <dgm:cxn modelId="{AF298717-20F9-3649-840E-A78D828CBF92}" type="presParOf" srcId="{5391F909-2AF5-8F4B-97C4-CDD7D53236BA}" destId="{381FF38B-012B-2F46-B7F4-487B275CEF3F}" srcOrd="1" destOrd="0" presId="urn:microsoft.com/office/officeart/2005/8/layout/hProcess11"/>
    <dgm:cxn modelId="{DED9D707-7E98-6249-8781-DB24F3A09C91}" type="presParOf" srcId="{5391F909-2AF5-8F4B-97C4-CDD7D53236BA}" destId="{08ABC953-979A-5042-AB65-197133DBC783}" srcOrd="2" destOrd="0" presId="urn:microsoft.com/office/officeart/2005/8/layout/hProcess11"/>
    <dgm:cxn modelId="{13B7CFD1-65CC-6642-9613-BEE30D9D3D31}" type="presParOf" srcId="{69E4C19B-89A0-1446-8FDD-1888169EF13C}" destId="{CC4742BE-AA0E-A549-B514-29F8CF3F2397}" srcOrd="7" destOrd="0" presId="urn:microsoft.com/office/officeart/2005/8/layout/hProcess11"/>
    <dgm:cxn modelId="{034965F1-C9AE-CF48-9315-75688019A209}" type="presParOf" srcId="{69E4C19B-89A0-1446-8FDD-1888169EF13C}" destId="{CD69044A-375F-EE4E-8C0A-834541CE4C97}" srcOrd="8" destOrd="0" presId="urn:microsoft.com/office/officeart/2005/8/layout/hProcess11"/>
    <dgm:cxn modelId="{A1E25321-425C-1D4D-B801-E7268E015624}" type="presParOf" srcId="{CD69044A-375F-EE4E-8C0A-834541CE4C97}" destId="{400A8A59-0A3D-1A4C-852A-71CB129BA5CC}" srcOrd="0" destOrd="0" presId="urn:microsoft.com/office/officeart/2005/8/layout/hProcess11"/>
    <dgm:cxn modelId="{745EDC07-899A-C64D-BC05-B0AD39302D7E}" type="presParOf" srcId="{CD69044A-375F-EE4E-8C0A-834541CE4C97}" destId="{50764F9F-2AC7-0E41-8799-863632763332}" srcOrd="1" destOrd="0" presId="urn:microsoft.com/office/officeart/2005/8/layout/hProcess11"/>
    <dgm:cxn modelId="{4682F072-807F-674F-8440-A35917B0EDC9}" type="presParOf" srcId="{CD69044A-375F-EE4E-8C0A-834541CE4C97}" destId="{03E8DBCB-4C26-EC4D-8B10-E63860DBAE48}" srcOrd="2" destOrd="0" presId="urn:microsoft.com/office/officeart/2005/8/layout/hProcess11"/>
    <dgm:cxn modelId="{70C9B9DC-59FE-9648-AD36-9A90ADCFA21D}" type="presParOf" srcId="{69E4C19B-89A0-1446-8FDD-1888169EF13C}" destId="{F410280B-6743-C745-9F29-7DEC12C35B44}" srcOrd="9" destOrd="0" presId="urn:microsoft.com/office/officeart/2005/8/layout/hProcess11"/>
    <dgm:cxn modelId="{2731B3EF-5200-0E43-BEB0-A57C54231096}" type="presParOf" srcId="{69E4C19B-89A0-1446-8FDD-1888169EF13C}" destId="{EB7AF480-05FE-4545-A9D2-BE29D2890478}" srcOrd="10" destOrd="0" presId="urn:microsoft.com/office/officeart/2005/8/layout/hProcess11"/>
    <dgm:cxn modelId="{9DE089E5-8BF1-6549-A523-27B59AF1853D}" type="presParOf" srcId="{EB7AF480-05FE-4545-A9D2-BE29D2890478}" destId="{7468C0D4-6AA2-5642-A2A6-50F3BE782236}" srcOrd="0" destOrd="0" presId="urn:microsoft.com/office/officeart/2005/8/layout/hProcess11"/>
    <dgm:cxn modelId="{5D0E3FDF-A585-7B4C-A755-7E52997DBA9E}" type="presParOf" srcId="{EB7AF480-05FE-4545-A9D2-BE29D2890478}" destId="{14FB8900-ECAD-EF49-85A9-B8CBE3EA0556}" srcOrd="1" destOrd="0" presId="urn:microsoft.com/office/officeart/2005/8/layout/hProcess11"/>
    <dgm:cxn modelId="{A44E4CA4-0319-0C4E-84BC-6477CB6F2603}" type="presParOf" srcId="{EB7AF480-05FE-4545-A9D2-BE29D2890478}" destId="{194EF919-F49F-3F43-A597-8122C8A9E3D0}" srcOrd="2" destOrd="0" presId="urn:microsoft.com/office/officeart/2005/8/layout/hProcess1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291DA2-A910-DE4A-B78C-3743E9CA7EC4}">
      <dsp:nvSpPr>
        <dsp:cNvPr id="0" name=""/>
        <dsp:cNvSpPr/>
      </dsp:nvSpPr>
      <dsp:spPr>
        <a:xfrm>
          <a:off x="0" y="1305401"/>
          <a:ext cx="11845636" cy="1740535"/>
        </a:xfrm>
        <a:prstGeom prst="notched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B8D9683-DD4C-094C-9465-984844920CAA}">
      <dsp:nvSpPr>
        <dsp:cNvPr id="0" name=""/>
        <dsp:cNvSpPr/>
      </dsp:nvSpPr>
      <dsp:spPr>
        <a:xfrm>
          <a:off x="2928" y="0"/>
          <a:ext cx="1704834"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b" anchorCtr="1">
          <a:noAutofit/>
        </a:bodyPr>
        <a:lstStyle/>
        <a:p>
          <a:pPr lvl="0" algn="l" defTabSz="889000">
            <a:lnSpc>
              <a:spcPct val="90000"/>
            </a:lnSpc>
            <a:spcBef>
              <a:spcPct val="0"/>
            </a:spcBef>
            <a:spcAft>
              <a:spcPct val="35000"/>
            </a:spcAft>
          </a:pPr>
          <a:r>
            <a:rPr lang="en-US" sz="2000" kern="1200" dirty="0" smtClean="0"/>
            <a:t>Fall 2011</a:t>
          </a:r>
          <a:endParaRPr lang="en-US" sz="2000" kern="1200" dirty="0"/>
        </a:p>
        <a:p>
          <a:pPr marL="171450" lvl="1" indent="-171450" algn="l" defTabSz="711200">
            <a:lnSpc>
              <a:spcPct val="90000"/>
            </a:lnSpc>
            <a:spcBef>
              <a:spcPct val="0"/>
            </a:spcBef>
            <a:spcAft>
              <a:spcPct val="15000"/>
            </a:spcAft>
            <a:buChar char="••"/>
          </a:pPr>
          <a:r>
            <a:rPr lang="en-US" sz="1600" kern="1200" dirty="0" smtClean="0"/>
            <a:t>Started my PhD</a:t>
          </a:r>
          <a:endParaRPr lang="en-US" sz="1600" kern="1200" dirty="0"/>
        </a:p>
      </dsp:txBody>
      <dsp:txXfrm>
        <a:off x="2928" y="0"/>
        <a:ext cx="1704834" cy="1740535"/>
      </dsp:txXfrm>
    </dsp:sp>
    <dsp:sp modelId="{D2EAE743-7C7C-1B4C-B83C-BCB7EBE39B70}">
      <dsp:nvSpPr>
        <dsp:cNvPr id="0" name=""/>
        <dsp:cNvSpPr/>
      </dsp:nvSpPr>
      <dsp:spPr>
        <a:xfrm>
          <a:off x="637778" y="1958102"/>
          <a:ext cx="435133" cy="43513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291E94E3-DCE7-3C48-BF62-DBBBFAD7B23F}">
      <dsp:nvSpPr>
        <dsp:cNvPr id="0" name=""/>
        <dsp:cNvSpPr/>
      </dsp:nvSpPr>
      <dsp:spPr>
        <a:xfrm>
          <a:off x="1793004" y="2610802"/>
          <a:ext cx="1704834"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t" anchorCtr="1">
          <a:noAutofit/>
        </a:bodyPr>
        <a:lstStyle/>
        <a:p>
          <a:pPr lvl="0" algn="l" defTabSz="889000">
            <a:lnSpc>
              <a:spcPct val="90000"/>
            </a:lnSpc>
            <a:spcBef>
              <a:spcPct val="0"/>
            </a:spcBef>
            <a:spcAft>
              <a:spcPct val="35000"/>
            </a:spcAft>
          </a:pPr>
          <a:r>
            <a:rPr lang="en-US" sz="2000" kern="1200" dirty="0" smtClean="0"/>
            <a:t>Fall 2012</a:t>
          </a:r>
          <a:endParaRPr lang="en-US" sz="2000" kern="1200" dirty="0"/>
        </a:p>
        <a:p>
          <a:pPr marL="171450" lvl="1" indent="-171450" algn="l" defTabSz="711200">
            <a:lnSpc>
              <a:spcPct val="90000"/>
            </a:lnSpc>
            <a:spcBef>
              <a:spcPct val="0"/>
            </a:spcBef>
            <a:spcAft>
              <a:spcPct val="15000"/>
            </a:spcAft>
            <a:buChar char="••"/>
          </a:pPr>
          <a:r>
            <a:rPr lang="en-US" sz="1600" kern="1200" dirty="0" smtClean="0"/>
            <a:t>First</a:t>
          </a:r>
          <a:r>
            <a:rPr lang="en-US" sz="1600" kern="1200" baseline="0" dirty="0" smtClean="0"/>
            <a:t> Publication</a:t>
          </a:r>
          <a:endParaRPr lang="en-US" sz="1600" kern="1200" dirty="0"/>
        </a:p>
        <a:p>
          <a:pPr marL="171450" lvl="1" indent="-171450" algn="l" defTabSz="711200">
            <a:lnSpc>
              <a:spcPct val="90000"/>
            </a:lnSpc>
            <a:spcBef>
              <a:spcPct val="0"/>
            </a:spcBef>
            <a:spcAft>
              <a:spcPct val="15000"/>
            </a:spcAft>
            <a:buChar char="••"/>
          </a:pPr>
          <a:r>
            <a:rPr lang="en-US" sz="1600" kern="1200" dirty="0" smtClean="0"/>
            <a:t>User Portrait</a:t>
          </a:r>
          <a:endParaRPr lang="en-US" sz="1600" kern="1200" dirty="0"/>
        </a:p>
      </dsp:txBody>
      <dsp:txXfrm>
        <a:off x="1793004" y="2610802"/>
        <a:ext cx="1704834" cy="1740535"/>
      </dsp:txXfrm>
    </dsp:sp>
    <dsp:sp modelId="{7585F5E3-989B-5A46-BA82-4841F0822169}">
      <dsp:nvSpPr>
        <dsp:cNvPr id="0" name=""/>
        <dsp:cNvSpPr/>
      </dsp:nvSpPr>
      <dsp:spPr>
        <a:xfrm>
          <a:off x="2427854" y="1958102"/>
          <a:ext cx="435133" cy="43513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5A648200-5AE9-6843-9452-E7AE2E4ADC28}">
      <dsp:nvSpPr>
        <dsp:cNvPr id="0" name=""/>
        <dsp:cNvSpPr/>
      </dsp:nvSpPr>
      <dsp:spPr>
        <a:xfrm>
          <a:off x="3583080" y="0"/>
          <a:ext cx="1704834"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b" anchorCtr="1">
          <a:noAutofit/>
        </a:bodyPr>
        <a:lstStyle/>
        <a:p>
          <a:pPr lvl="0" algn="l" defTabSz="889000">
            <a:lnSpc>
              <a:spcPct val="90000"/>
            </a:lnSpc>
            <a:spcBef>
              <a:spcPct val="0"/>
            </a:spcBef>
            <a:spcAft>
              <a:spcPct val="35000"/>
            </a:spcAft>
          </a:pPr>
          <a:r>
            <a:rPr lang="en-US" sz="2000" kern="1200" dirty="0" smtClean="0"/>
            <a:t>Fall 2013</a:t>
          </a:r>
          <a:endParaRPr lang="en-US" sz="2000" kern="1200" dirty="0"/>
        </a:p>
        <a:p>
          <a:pPr marL="171450" lvl="1" indent="-171450" algn="l" defTabSz="711200">
            <a:lnSpc>
              <a:spcPct val="90000"/>
            </a:lnSpc>
            <a:spcBef>
              <a:spcPct val="0"/>
            </a:spcBef>
            <a:spcAft>
              <a:spcPct val="15000"/>
            </a:spcAft>
            <a:buChar char="••"/>
          </a:pPr>
          <a:r>
            <a:rPr lang="en-US" sz="1600" kern="1200" dirty="0" smtClean="0"/>
            <a:t>Scholar Plot</a:t>
          </a:r>
          <a:endParaRPr lang="en-US" sz="1600" kern="1200" dirty="0"/>
        </a:p>
        <a:p>
          <a:pPr marL="171450" lvl="1" indent="-171450" algn="l" defTabSz="711200">
            <a:lnSpc>
              <a:spcPct val="90000"/>
            </a:lnSpc>
            <a:spcBef>
              <a:spcPct val="0"/>
            </a:spcBef>
            <a:spcAft>
              <a:spcPct val="15000"/>
            </a:spcAft>
            <a:buChar char="••"/>
          </a:pPr>
          <a:r>
            <a:rPr lang="en-US" sz="1600" kern="1200" dirty="0" smtClean="0"/>
            <a:t>iPhone app</a:t>
          </a:r>
          <a:endParaRPr lang="en-US" sz="1600" kern="1200" dirty="0"/>
        </a:p>
      </dsp:txBody>
      <dsp:txXfrm>
        <a:off x="3583080" y="0"/>
        <a:ext cx="1704834" cy="1740535"/>
      </dsp:txXfrm>
    </dsp:sp>
    <dsp:sp modelId="{A64B2C26-5E6A-C741-849D-5AD203BA27DE}">
      <dsp:nvSpPr>
        <dsp:cNvPr id="0" name=""/>
        <dsp:cNvSpPr/>
      </dsp:nvSpPr>
      <dsp:spPr>
        <a:xfrm>
          <a:off x="4217931" y="1958102"/>
          <a:ext cx="435133" cy="43513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694F5AAA-938D-1840-B527-343EA6A7DCAF}">
      <dsp:nvSpPr>
        <dsp:cNvPr id="0" name=""/>
        <dsp:cNvSpPr/>
      </dsp:nvSpPr>
      <dsp:spPr>
        <a:xfrm>
          <a:off x="5373157" y="2610802"/>
          <a:ext cx="1704834"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t" anchorCtr="1">
          <a:noAutofit/>
        </a:bodyPr>
        <a:lstStyle/>
        <a:p>
          <a:pPr lvl="0" algn="l" defTabSz="889000">
            <a:lnSpc>
              <a:spcPct val="90000"/>
            </a:lnSpc>
            <a:spcBef>
              <a:spcPct val="0"/>
            </a:spcBef>
            <a:spcAft>
              <a:spcPct val="35000"/>
            </a:spcAft>
          </a:pPr>
          <a:r>
            <a:rPr lang="en-US" sz="2000" kern="1200" dirty="0" smtClean="0"/>
            <a:t>Fall 2014</a:t>
          </a:r>
          <a:endParaRPr lang="en-US" sz="2000" kern="1200" dirty="0"/>
        </a:p>
        <a:p>
          <a:pPr marL="171450" lvl="1" indent="-171450" algn="l" defTabSz="711200">
            <a:lnSpc>
              <a:spcPct val="90000"/>
            </a:lnSpc>
            <a:spcBef>
              <a:spcPct val="0"/>
            </a:spcBef>
            <a:spcAft>
              <a:spcPct val="15000"/>
            </a:spcAft>
            <a:buChar char="••"/>
          </a:pPr>
          <a:r>
            <a:rPr lang="en-US" sz="1600" kern="1200" dirty="0" smtClean="0"/>
            <a:t>ACM </a:t>
          </a:r>
          <a:r>
            <a:rPr lang="en-US" sz="1600" kern="1200" dirty="0" err="1" smtClean="0"/>
            <a:t>UbiComp</a:t>
          </a:r>
          <a:endParaRPr lang="en-US" sz="1600" kern="1200" dirty="0"/>
        </a:p>
        <a:p>
          <a:pPr marL="171450" lvl="1" indent="-171450" algn="l" defTabSz="711200">
            <a:lnSpc>
              <a:spcPct val="90000"/>
            </a:lnSpc>
            <a:spcBef>
              <a:spcPct val="0"/>
            </a:spcBef>
            <a:spcAft>
              <a:spcPct val="15000"/>
            </a:spcAft>
            <a:buChar char="••"/>
          </a:pPr>
          <a:r>
            <a:rPr lang="en-US" sz="1600" kern="1200" dirty="0" smtClean="0"/>
            <a:t>IEEE VIS</a:t>
          </a:r>
          <a:endParaRPr lang="en-US" sz="1600" kern="1200" dirty="0"/>
        </a:p>
        <a:p>
          <a:pPr marL="171450" lvl="1" indent="-171450" algn="l" defTabSz="711200">
            <a:lnSpc>
              <a:spcPct val="90000"/>
            </a:lnSpc>
            <a:spcBef>
              <a:spcPct val="0"/>
            </a:spcBef>
            <a:spcAft>
              <a:spcPct val="15000"/>
            </a:spcAft>
            <a:buChar char="••"/>
          </a:pPr>
          <a:r>
            <a:rPr lang="en-US" sz="1600" kern="1200" dirty="0" err="1" smtClean="0"/>
            <a:t>GRaSP</a:t>
          </a:r>
          <a:r>
            <a:rPr lang="en-US" sz="1600" kern="1200" dirty="0" smtClean="0"/>
            <a:t> Poster Presentation</a:t>
          </a:r>
          <a:endParaRPr lang="en-US" sz="1600" kern="1200" dirty="0"/>
        </a:p>
      </dsp:txBody>
      <dsp:txXfrm>
        <a:off x="5373157" y="2610802"/>
        <a:ext cx="1704834" cy="1740535"/>
      </dsp:txXfrm>
    </dsp:sp>
    <dsp:sp modelId="{381FF38B-012B-2F46-B7F4-487B275CEF3F}">
      <dsp:nvSpPr>
        <dsp:cNvPr id="0" name=""/>
        <dsp:cNvSpPr/>
      </dsp:nvSpPr>
      <dsp:spPr>
        <a:xfrm>
          <a:off x="6008007" y="1958102"/>
          <a:ext cx="435133" cy="43513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400A8A59-0A3D-1A4C-852A-71CB129BA5CC}">
      <dsp:nvSpPr>
        <dsp:cNvPr id="0" name=""/>
        <dsp:cNvSpPr/>
      </dsp:nvSpPr>
      <dsp:spPr>
        <a:xfrm>
          <a:off x="7163233" y="0"/>
          <a:ext cx="1704834"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b" anchorCtr="1">
          <a:noAutofit/>
        </a:bodyPr>
        <a:lstStyle/>
        <a:p>
          <a:pPr lvl="0" algn="l" defTabSz="889000">
            <a:lnSpc>
              <a:spcPct val="90000"/>
            </a:lnSpc>
            <a:spcBef>
              <a:spcPct val="0"/>
            </a:spcBef>
            <a:spcAft>
              <a:spcPct val="35000"/>
            </a:spcAft>
          </a:pPr>
          <a:r>
            <a:rPr lang="en-US" sz="2000" kern="1200" dirty="0" smtClean="0"/>
            <a:t>Fall 2015</a:t>
          </a:r>
          <a:endParaRPr lang="en-US" sz="2000" kern="1200" dirty="0"/>
        </a:p>
        <a:p>
          <a:pPr marL="171450" lvl="1" indent="-171450" algn="l" defTabSz="711200">
            <a:lnSpc>
              <a:spcPct val="90000"/>
            </a:lnSpc>
            <a:spcBef>
              <a:spcPct val="0"/>
            </a:spcBef>
            <a:spcAft>
              <a:spcPct val="15000"/>
            </a:spcAft>
            <a:buChar char="••"/>
          </a:pPr>
          <a:r>
            <a:rPr lang="en-US" sz="1600" kern="1200" dirty="0" smtClean="0"/>
            <a:t>Proposal</a:t>
          </a:r>
          <a:endParaRPr lang="en-US" sz="1600" kern="1200" dirty="0"/>
        </a:p>
        <a:p>
          <a:pPr marL="171450" lvl="1" indent="-171450" algn="l" defTabSz="711200">
            <a:lnSpc>
              <a:spcPct val="90000"/>
            </a:lnSpc>
            <a:spcBef>
              <a:spcPct val="0"/>
            </a:spcBef>
            <a:spcAft>
              <a:spcPct val="15000"/>
            </a:spcAft>
            <a:buChar char="••"/>
          </a:pPr>
          <a:r>
            <a:rPr lang="en-US" sz="1600" kern="1200" dirty="0" err="1" smtClean="0"/>
            <a:t>GRaSP</a:t>
          </a:r>
          <a:r>
            <a:rPr lang="en-US" sz="1600" kern="1200" dirty="0" smtClean="0"/>
            <a:t> Poster Presentation</a:t>
          </a:r>
          <a:endParaRPr lang="en-US" sz="1600" kern="1200" dirty="0"/>
        </a:p>
      </dsp:txBody>
      <dsp:txXfrm>
        <a:off x="7163233" y="0"/>
        <a:ext cx="1704834" cy="1740535"/>
      </dsp:txXfrm>
    </dsp:sp>
    <dsp:sp modelId="{50764F9F-2AC7-0E41-8799-863632763332}">
      <dsp:nvSpPr>
        <dsp:cNvPr id="0" name=""/>
        <dsp:cNvSpPr/>
      </dsp:nvSpPr>
      <dsp:spPr>
        <a:xfrm>
          <a:off x="7798083" y="1958102"/>
          <a:ext cx="435133" cy="43513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7468C0D4-6AA2-5642-A2A6-50F3BE782236}">
      <dsp:nvSpPr>
        <dsp:cNvPr id="0" name=""/>
        <dsp:cNvSpPr/>
      </dsp:nvSpPr>
      <dsp:spPr>
        <a:xfrm>
          <a:off x="8953309" y="2610802"/>
          <a:ext cx="1704834"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t" anchorCtr="1">
          <a:noAutofit/>
        </a:bodyPr>
        <a:lstStyle/>
        <a:p>
          <a:pPr lvl="0" algn="l" defTabSz="844550">
            <a:lnSpc>
              <a:spcPct val="90000"/>
            </a:lnSpc>
            <a:spcBef>
              <a:spcPct val="0"/>
            </a:spcBef>
            <a:spcAft>
              <a:spcPct val="35000"/>
            </a:spcAft>
          </a:pPr>
          <a:r>
            <a:rPr lang="en-US" sz="2000" kern="1200" dirty="0" smtClean="0"/>
            <a:t>Spring</a:t>
          </a:r>
          <a:r>
            <a:rPr lang="en-US" sz="2000" kern="1200" baseline="0" dirty="0" smtClean="0"/>
            <a:t> 2016</a:t>
          </a:r>
          <a:endParaRPr lang="en-US" sz="2000" kern="1200" dirty="0" smtClean="0"/>
        </a:p>
        <a:p>
          <a:pPr marL="114300" lvl="1" indent="0" algn="l" defTabSz="666750">
            <a:lnSpc>
              <a:spcPct val="90000"/>
            </a:lnSpc>
            <a:spcBef>
              <a:spcPct val="0"/>
            </a:spcBef>
            <a:spcAft>
              <a:spcPct val="15000"/>
            </a:spcAft>
            <a:buChar char="••"/>
          </a:pPr>
          <a:endParaRPr lang="en-US" sz="1600" kern="1200" dirty="0" smtClean="0"/>
        </a:p>
        <a:p>
          <a:pPr marL="114300" lvl="1" indent="0" algn="l" defTabSz="666750">
            <a:lnSpc>
              <a:spcPct val="90000"/>
            </a:lnSpc>
            <a:spcBef>
              <a:spcPct val="0"/>
            </a:spcBef>
            <a:spcAft>
              <a:spcPct val="15000"/>
            </a:spcAft>
            <a:buChar char="••"/>
          </a:pPr>
          <a:endParaRPr lang="en-US" sz="1600" kern="1200" dirty="0"/>
        </a:p>
      </dsp:txBody>
      <dsp:txXfrm>
        <a:off x="8953309" y="2610802"/>
        <a:ext cx="1704834" cy="1740535"/>
      </dsp:txXfrm>
    </dsp:sp>
    <dsp:sp modelId="{14FB8900-ECAD-EF49-85A9-B8CBE3EA0556}">
      <dsp:nvSpPr>
        <dsp:cNvPr id="0" name=""/>
        <dsp:cNvSpPr/>
      </dsp:nvSpPr>
      <dsp:spPr>
        <a:xfrm>
          <a:off x="9588160" y="1958102"/>
          <a:ext cx="435133" cy="43513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27D6356-66F7-6E4A-9F70-48A7180D0638}" type="datetimeFigureOut">
              <a:rPr lang="en-US" smtClean="0"/>
              <a:t>2/24/16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0AB08FA-5074-2E48-91F9-963DD7E847B1}" type="slidenum">
              <a:rPr lang="en-US" smtClean="0"/>
              <a:t>‹#›</a:t>
            </a:fld>
            <a:endParaRPr lang="en-US"/>
          </a:p>
        </p:txBody>
      </p:sp>
    </p:spTree>
    <p:extLst>
      <p:ext uri="{BB962C8B-B14F-4D97-AF65-F5344CB8AC3E}">
        <p14:creationId xmlns:p14="http://schemas.microsoft.com/office/powerpoint/2010/main" val="9839792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Hello </a:t>
            </a:r>
            <a:r>
              <a:rPr lang="en-US" baseline="0" dirty="0" smtClean="0"/>
              <a:t>everyone, Thank you for coming today for my PhD proposal. My name is Kyeongan and I go by Karl. </a:t>
            </a:r>
          </a:p>
          <a:p>
            <a:endParaRPr lang="en-US" baseline="0" dirty="0" smtClean="0"/>
          </a:p>
          <a:p>
            <a:r>
              <a:rPr lang="en-US" baseline="0" dirty="0" smtClean="0"/>
              <a:t>I am a 5th year PhD student in computer science and I am working at CPL advised by Prof. Pavlidis.</a:t>
            </a:r>
          </a:p>
          <a:p>
            <a:endParaRPr lang="en-US" baseline="0" dirty="0" smtClean="0"/>
          </a:p>
          <a:p>
            <a:r>
              <a:rPr lang="en-US" baseline="0" dirty="0" smtClean="0"/>
              <a:t>Today, I am going to present my research about ‘data visualization methods for scientific careers.</a:t>
            </a:r>
          </a:p>
        </p:txBody>
      </p:sp>
      <p:sp>
        <p:nvSpPr>
          <p:cNvPr id="4" name="Slide Number Placeholder 3"/>
          <p:cNvSpPr>
            <a:spLocks noGrp="1"/>
          </p:cNvSpPr>
          <p:nvPr>
            <p:ph type="sldNum" sz="quarter" idx="10"/>
          </p:nvPr>
        </p:nvSpPr>
        <p:spPr/>
        <p:txBody>
          <a:bodyPr/>
          <a:lstStyle/>
          <a:p>
            <a:fld id="{A0AB08FA-5074-2E48-91F9-963DD7E847B1}" type="slidenum">
              <a:rPr lang="en-US" smtClean="0"/>
              <a:t>1</a:t>
            </a:fld>
            <a:endParaRPr lang="en-US" dirty="0"/>
          </a:p>
        </p:txBody>
      </p:sp>
    </p:spTree>
    <p:extLst>
      <p:ext uri="{BB962C8B-B14F-4D97-AF65-F5344CB8AC3E}">
        <p14:creationId xmlns:p14="http://schemas.microsoft.com/office/powerpoint/2010/main" val="5790504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 typeface="+mj-lt"/>
              <a:buNone/>
              <a:tabLst/>
              <a:defRPr/>
            </a:pPr>
            <a:r>
              <a:rPr lang="en-US" dirty="0" smtClean="0"/>
              <a:t>impact of the intellectual products</a:t>
            </a:r>
          </a:p>
          <a:p>
            <a:pPr marL="0" indent="0">
              <a:buFont typeface="+mj-lt"/>
              <a:buNone/>
            </a:pPr>
            <a:r>
              <a:rPr lang="en-US" dirty="0" smtClean="0"/>
              <a:t>prestige of the venues where intellectual products appear</a:t>
            </a:r>
          </a:p>
          <a:p>
            <a:pPr marL="0" marR="0" indent="0" algn="l" defTabSz="914400" rtl="0" eaLnBrk="1" fontAlgn="auto" latinLnBrk="0" hangingPunct="1">
              <a:lnSpc>
                <a:spcPct val="100000"/>
              </a:lnSpc>
              <a:spcBef>
                <a:spcPts val="0"/>
              </a:spcBef>
              <a:spcAft>
                <a:spcPts val="0"/>
              </a:spcAft>
              <a:buClrTx/>
              <a:buSzTx/>
              <a:buFont typeface="+mj-lt"/>
              <a:buNone/>
              <a:tabLst/>
              <a:defRPr/>
            </a:pPr>
            <a:r>
              <a:rPr lang="en-US" dirty="0" smtClean="0"/>
              <a:t>funding that enables intellectual production</a:t>
            </a:r>
          </a:p>
          <a:p>
            <a:pPr marL="0" marR="0" indent="0" algn="l" defTabSz="914400" rtl="0" eaLnBrk="1" fontAlgn="auto" latinLnBrk="0" hangingPunct="1">
              <a:lnSpc>
                <a:spcPct val="100000"/>
              </a:lnSpc>
              <a:spcBef>
                <a:spcPts val="0"/>
              </a:spcBef>
              <a:spcAft>
                <a:spcPts val="0"/>
              </a:spcAft>
              <a:buClrTx/>
              <a:buSzTx/>
              <a:buFont typeface="+mj-lt"/>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Why impact on the vertical scale is not a Impact Factor but citation because of the fixed scale of Impact Factor (1-60), citations could reach 100,000</a:t>
            </a:r>
          </a:p>
          <a:p>
            <a:pPr marL="0" marR="0" indent="0" algn="l" defTabSz="914400" rtl="0" eaLnBrk="1" fontAlgn="auto" latinLnBrk="0" hangingPunct="1">
              <a:lnSpc>
                <a:spcPct val="100000"/>
              </a:lnSpc>
              <a:spcBef>
                <a:spcPts val="0"/>
              </a:spcBef>
              <a:spcAft>
                <a:spcPts val="0"/>
              </a:spcAft>
              <a:buClrTx/>
              <a:buSzTx/>
              <a:buFont typeface="+mj-lt"/>
              <a:buNone/>
              <a:tabLst/>
              <a:defRPr/>
            </a:pPr>
            <a:endParaRPr lang="en-US" dirty="0"/>
          </a:p>
          <a:p>
            <a:pPr marL="0" indent="0">
              <a:buFont typeface="+mj-lt"/>
              <a:buNone/>
            </a:pPr>
            <a:endParaRPr lang="en-US" dirty="0" smtClean="0"/>
          </a:p>
        </p:txBody>
      </p:sp>
      <p:sp>
        <p:nvSpPr>
          <p:cNvPr id="4" name="Slide Number Placeholder 3"/>
          <p:cNvSpPr>
            <a:spLocks noGrp="1"/>
          </p:cNvSpPr>
          <p:nvPr>
            <p:ph type="sldNum" sz="quarter" idx="10"/>
          </p:nvPr>
        </p:nvSpPr>
        <p:spPr/>
        <p:txBody>
          <a:bodyPr/>
          <a:lstStyle/>
          <a:p>
            <a:fld id="{A0AB08FA-5074-2E48-91F9-963DD7E847B1}" type="slidenum">
              <a:rPr lang="en-US" smtClean="0"/>
              <a:t>11</a:t>
            </a:fld>
            <a:endParaRPr lang="en-US"/>
          </a:p>
        </p:txBody>
      </p:sp>
    </p:spTree>
    <p:extLst>
      <p:ext uri="{BB962C8B-B14F-4D97-AF65-F5344CB8AC3E}">
        <p14:creationId xmlns:p14="http://schemas.microsoft.com/office/powerpoint/2010/main" val="10285148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I have three</a:t>
            </a:r>
            <a:r>
              <a:rPr lang="en-US" baseline="0" dirty="0" smtClean="0"/>
              <a:t> figures of the same scholar in order to see the difference.</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aseline="0" dirty="0" smtClean="0"/>
              <a:t>Google Scholar Profile. It is the most inclusively data</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aseline="0" dirty="0" smtClean="0"/>
              <a:t>Curriculum Vitae, </a:t>
            </a:r>
            <a:r>
              <a:rPr lang="en-US" sz="1200" kern="1200" dirty="0" smtClean="0">
                <a:solidFill>
                  <a:schemeClr val="tx1"/>
                </a:solidFill>
                <a:latin typeface="+mn-lt"/>
                <a:ea typeface="+mn-ea"/>
                <a:cs typeface="+mn-cs"/>
              </a:rPr>
              <a:t>a brief account of a person's education, qualifications, and previous experience.</a:t>
            </a:r>
            <a:r>
              <a:rPr lang="en-US" sz="1200" kern="1200" baseline="0" dirty="0" smtClean="0">
                <a:solidFill>
                  <a:schemeClr val="tx1"/>
                </a:solidFill>
                <a:latin typeface="+mn-lt"/>
                <a:ea typeface="+mn-ea"/>
                <a:cs typeface="+mn-cs"/>
              </a:rPr>
              <a:t> It is</a:t>
            </a:r>
            <a:r>
              <a:rPr lang="en-US" baseline="0" dirty="0" smtClean="0"/>
              <a:t> still very popular. However, user needs to make themselves as PDF and always need to update it whenever new publications </a:t>
            </a:r>
            <a:r>
              <a:rPr lang="en-US" baseline="0" dirty="0" err="1" smtClean="0"/>
              <a:t>apperared</a:t>
            </a:r>
            <a:r>
              <a:rPr lang="en-US" baseline="0" dirty="0" smtClean="0"/>
              <a:t>.</a:t>
            </a:r>
          </a:p>
          <a:p>
            <a:pPr marL="171450" marR="0" indent="-171450" algn="l" defTabSz="914400" rtl="0" eaLnBrk="1" fontAlgn="auto" latinLnBrk="0" hangingPunct="1">
              <a:lnSpc>
                <a:spcPct val="100000"/>
              </a:lnSpc>
              <a:spcBef>
                <a:spcPts val="0"/>
              </a:spcBef>
              <a:spcAft>
                <a:spcPts val="0"/>
              </a:spcAft>
              <a:buClrTx/>
              <a:buSzTx/>
              <a:buFontTx/>
              <a:buChar char="-"/>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Here, I want to ask you what these are missing? </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 One when is the first and least publication they are </a:t>
            </a:r>
            <a:r>
              <a:rPr lang="en-US" baseline="0" dirty="0" err="1" smtClean="0"/>
              <a:t>publicshed</a:t>
            </a: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 Another is you have no idea that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Quick comparison Google Scholar, Curriculum Vitae and SP</a:t>
            </a:r>
          </a:p>
          <a:p>
            <a:endParaRPr lang="en-US" dirty="0" smtClean="0"/>
          </a:p>
          <a:p>
            <a:endParaRPr lang="en-US" dirty="0" smtClean="0"/>
          </a:p>
          <a:p>
            <a:r>
              <a:rPr lang="en-US" dirty="0" err="1" smtClean="0"/>
              <a:t>scientfic</a:t>
            </a:r>
            <a:r>
              <a:rPr lang="en-US" baseline="0" dirty="0" smtClean="0"/>
              <a:t> </a:t>
            </a:r>
            <a:r>
              <a:rPr lang="en-US" baseline="0" dirty="0" err="1" smtClean="0"/>
              <a:t>evidenace</a:t>
            </a:r>
            <a:r>
              <a:rPr lang="en-US" baseline="0" dirty="0" smtClean="0"/>
              <a:t> / crucial factors / justify why it is being considered.</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12</a:t>
            </a:fld>
            <a:endParaRPr lang="en-US"/>
          </a:p>
        </p:txBody>
      </p:sp>
    </p:spTree>
    <p:extLst>
      <p:ext uri="{BB962C8B-B14F-4D97-AF65-F5344CB8AC3E}">
        <p14:creationId xmlns:p14="http://schemas.microsoft.com/office/powerpoint/2010/main" val="16477129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(Details</a:t>
            </a:r>
            <a:r>
              <a:rPr lang="en-US" baseline="0" dirty="0" smtClean="0"/>
              <a:t> as much as possible</a:t>
            </a:r>
            <a:r>
              <a:rPr lang="en-US" dirty="0" smtClean="0"/>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This is one result of a scholar who have about 300 publications includes all Journal/ Conference and Patents.</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I am</a:t>
            </a:r>
            <a:r>
              <a:rPr lang="en-US" baseline="0" dirty="0" smtClean="0"/>
              <a:t> sure that most of people includes you understand this visual results tell</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It is easy to identify what type of publication powers the individual’s scholarship - a correlate of disciplinary culture. For example, it is easy to spot career profiles of computer scientists and engineers, where typically scholarship is built on conference rather than journal publications. </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A0AB08FA-5074-2E48-91F9-963DD7E847B1}" type="slidenum">
              <a:rPr lang="en-US" smtClean="0"/>
              <a:t>13</a:t>
            </a:fld>
            <a:endParaRPr lang="en-US"/>
          </a:p>
        </p:txBody>
      </p:sp>
    </p:spTree>
    <p:extLst>
      <p:ext uri="{BB962C8B-B14F-4D97-AF65-F5344CB8AC3E}">
        <p14:creationId xmlns:p14="http://schemas.microsoft.com/office/powerpoint/2010/main" val="4092725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Individual SP publication plot has two different scales views to </a:t>
            </a:r>
            <a:r>
              <a:rPr lang="en-US" sz="1200" kern="1200" dirty="0" smtClean="0">
                <a:solidFill>
                  <a:schemeClr val="tx1"/>
                </a:solidFill>
                <a:effectLst/>
                <a:latin typeface="+mn-lt"/>
                <a:ea typeface="+mn-ea"/>
                <a:cs typeface="+mn-cs"/>
              </a:rPr>
              <a:t>create a standardized scale for the y-axis</a:t>
            </a:r>
            <a:r>
              <a:rPr lang="en-US" sz="1200" kern="1200" baseline="0" dirty="0" smtClean="0">
                <a:solidFill>
                  <a:schemeClr val="tx1"/>
                </a:solidFill>
                <a:effectLst/>
                <a:latin typeface="+mn-lt"/>
                <a:ea typeface="+mn-ea"/>
                <a:cs typeface="+mn-cs"/>
              </a:rPr>
              <a:t> f</a:t>
            </a:r>
            <a:r>
              <a:rPr lang="en-US" sz="1200" kern="1200" dirty="0" smtClean="0">
                <a:solidFill>
                  <a:schemeClr val="tx1"/>
                </a:solidFill>
                <a:effectLst/>
                <a:latin typeface="+mn-lt"/>
                <a:ea typeface="+mn-ea"/>
                <a:cs typeface="+mn-cs"/>
              </a:rPr>
              <a:t>or comparison, we introduced a log10 scale for the default plot and an option to toggle to the decimal scale view. </a:t>
            </a:r>
            <a:endParaRPr lang="en-US" dirty="0" smtClean="0"/>
          </a:p>
          <a:p>
            <a:endParaRPr lang="en-US" baseline="0" dirty="0" smtClean="0"/>
          </a:p>
        </p:txBody>
      </p:sp>
      <p:sp>
        <p:nvSpPr>
          <p:cNvPr id="4" name="Slide Number Placeholder 3"/>
          <p:cNvSpPr>
            <a:spLocks noGrp="1"/>
          </p:cNvSpPr>
          <p:nvPr>
            <p:ph type="sldNum" sz="quarter" idx="10"/>
          </p:nvPr>
        </p:nvSpPr>
        <p:spPr/>
        <p:txBody>
          <a:bodyPr/>
          <a:lstStyle/>
          <a:p>
            <a:fld id="{A0AB08FA-5074-2E48-91F9-963DD7E847B1}" type="slidenum">
              <a:rPr lang="en-US" smtClean="0"/>
              <a:t>15</a:t>
            </a:fld>
            <a:endParaRPr lang="en-US"/>
          </a:p>
        </p:txBody>
      </p:sp>
    </p:spTree>
    <p:extLst>
      <p:ext uri="{BB962C8B-B14F-4D97-AF65-F5344CB8AC3E}">
        <p14:creationId xmlns:p14="http://schemas.microsoft.com/office/powerpoint/2010/main" val="18660554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have another feature that interact an each plot.</a:t>
            </a:r>
          </a:p>
          <a:p>
            <a:r>
              <a:rPr lang="en-US" baseline="0" dirty="0" smtClean="0"/>
              <a:t>When you interact with a plot, it shows the tooltip, which includes paper title, year of publication, the number of citations, journal or conference name and journal impact factor.</a:t>
            </a:r>
          </a:p>
          <a:p>
            <a:endParaRPr lang="en-US" baseline="0" dirty="0" smtClean="0"/>
          </a:p>
          <a:p>
            <a:r>
              <a:rPr lang="en-US" baseline="0" dirty="0" smtClean="0"/>
              <a:t>this is optional </a:t>
            </a:r>
          </a:p>
        </p:txBody>
      </p:sp>
      <p:sp>
        <p:nvSpPr>
          <p:cNvPr id="4" name="Slide Number Placeholder 3"/>
          <p:cNvSpPr>
            <a:spLocks noGrp="1"/>
          </p:cNvSpPr>
          <p:nvPr>
            <p:ph type="sldNum" sz="quarter" idx="10"/>
          </p:nvPr>
        </p:nvSpPr>
        <p:spPr/>
        <p:txBody>
          <a:bodyPr/>
          <a:lstStyle/>
          <a:p>
            <a:fld id="{A0AB08FA-5074-2E48-91F9-963DD7E847B1}" type="slidenum">
              <a:rPr lang="en-US" smtClean="0"/>
              <a:t>16</a:t>
            </a:fld>
            <a:endParaRPr lang="en-US"/>
          </a:p>
        </p:txBody>
      </p:sp>
    </p:spTree>
    <p:extLst>
      <p:ext uri="{BB962C8B-B14F-4D97-AF65-F5344CB8AC3E}">
        <p14:creationId xmlns:p14="http://schemas.microsoft.com/office/powerpoint/2010/main" val="411061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Scholar Plot also depicts the NSF/NIH/NASA funding of an individual as a multiline in log</a:t>
            </a:r>
            <a:r>
              <a:rPr lang="en-US" sz="1200" kern="1200" baseline="-25000" dirty="0" smtClean="0">
                <a:solidFill>
                  <a:schemeClr val="tx1"/>
                </a:solidFill>
                <a:effectLst/>
                <a:latin typeface="+mn-lt"/>
                <a:ea typeface="+mn-ea"/>
                <a:cs typeface="+mn-cs"/>
              </a:rPr>
              <a:t>2</a:t>
            </a:r>
            <a:r>
              <a:rPr lang="en-US" sz="1200" kern="1200" dirty="0" smtClean="0">
                <a:solidFill>
                  <a:schemeClr val="tx1"/>
                </a:solidFill>
                <a:effectLst/>
                <a:latin typeface="+mn-lt"/>
                <a:ea typeface="+mn-ea"/>
                <a:cs typeface="+mn-cs"/>
              </a:rPr>
              <a:t> scale </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17</a:t>
            </a:fld>
            <a:endParaRPr lang="en-US"/>
          </a:p>
        </p:txBody>
      </p:sp>
    </p:spTree>
    <p:extLst>
      <p:ext uri="{BB962C8B-B14F-4D97-AF65-F5344CB8AC3E}">
        <p14:creationId xmlns:p14="http://schemas.microsoft.com/office/powerpoint/2010/main" val="1417248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Initial feedback through a focus group, we’ve added 4 panels below</a:t>
            </a:r>
            <a:r>
              <a:rPr lang="en-US" sz="1200" kern="1200" baseline="0" dirty="0" smtClean="0">
                <a:solidFill>
                  <a:schemeClr val="tx1"/>
                </a:solidFill>
                <a:effectLst/>
                <a:latin typeface="+mn-lt"/>
                <a:ea typeface="+mn-ea"/>
                <a:cs typeface="+mn-cs"/>
              </a:rPr>
              <a:t> scholar plot results.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effectLst/>
                <a:latin typeface="+mn-lt"/>
                <a:ea typeface="+mn-ea"/>
                <a:cs typeface="+mn-cs"/>
              </a:rPr>
              <a:t>Team science information.</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baseline="0" dirty="0" smtClean="0">
                <a:solidFill>
                  <a:schemeClr val="tx1"/>
                </a:solidFill>
                <a:effectLst/>
                <a:latin typeface="+mn-lt"/>
                <a:ea typeface="+mn-ea"/>
                <a:cs typeface="+mn-cs"/>
              </a:rPr>
              <a:t> </a:t>
            </a:r>
            <a:r>
              <a:rPr lang="en-US" sz="1200" b="1" kern="1200" dirty="0" smtClean="0">
                <a:solidFill>
                  <a:schemeClr val="tx1"/>
                </a:solidFill>
                <a:effectLst/>
                <a:latin typeface="+mn-lt"/>
                <a:ea typeface="+mn-ea"/>
                <a:cs typeface="+mn-cs"/>
              </a:rPr>
              <a:t>-</a:t>
            </a:r>
            <a:r>
              <a:rPr lang="en-US" sz="1200" b="1"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the number and intensity of collaborations for the depicted scholar. </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effectLst/>
                <a:latin typeface="+mn-lt"/>
                <a:ea typeface="+mn-ea"/>
                <a:cs typeface="+mn-cs"/>
              </a:rPr>
              <a:t>Summarize highly cited papers.</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 the scholar’s most popular papers. </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effectLst/>
                <a:latin typeface="+mn-lt"/>
                <a:ea typeface="+mn-ea"/>
                <a:cs typeface="+mn-cs"/>
              </a:rPr>
              <a:t>Interface journal profile</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 the specific journals where the scholar publishes most often and their impact factors. </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A0AB08FA-5074-2E48-91F9-963DD7E847B1}" type="slidenum">
              <a:rPr lang="en-US" smtClean="0"/>
              <a:t>18</a:t>
            </a:fld>
            <a:endParaRPr lang="en-US"/>
          </a:p>
        </p:txBody>
      </p:sp>
    </p:spTree>
    <p:extLst>
      <p:ext uri="{BB962C8B-B14F-4D97-AF65-F5344CB8AC3E}">
        <p14:creationId xmlns:p14="http://schemas.microsoft.com/office/powerpoint/2010/main" val="6751321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I</a:t>
            </a:r>
            <a:r>
              <a:rPr lang="en-US" sz="1200" kern="1200" baseline="0" dirty="0" smtClean="0">
                <a:solidFill>
                  <a:schemeClr val="tx1"/>
                </a:solidFill>
                <a:effectLst/>
                <a:latin typeface="+mn-lt"/>
                <a:ea typeface="+mn-ea"/>
                <a:cs typeface="+mn-cs"/>
              </a:rPr>
              <a:t> want to talk to publication symbols and its size.</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Only journal</a:t>
            </a:r>
            <a:r>
              <a:rPr lang="en-US" sz="1200" kern="1200" baseline="0" dirty="0" smtClean="0">
                <a:solidFill>
                  <a:schemeClr val="tx1"/>
                </a:solidFill>
                <a:effectLst/>
                <a:latin typeface="+mn-lt"/>
                <a:ea typeface="+mn-ea"/>
                <a:cs typeface="+mn-cs"/>
              </a:rPr>
              <a:t> publications</a:t>
            </a:r>
            <a:r>
              <a:rPr lang="en-US" sz="1200" kern="1200" dirty="0" smtClean="0">
                <a:solidFill>
                  <a:schemeClr val="tx1"/>
                </a:solidFill>
                <a:effectLst/>
                <a:latin typeface="+mn-lt"/>
                <a:ea typeface="+mn-ea"/>
                <a:cs typeface="+mn-cs"/>
              </a:rPr>
              <a:t> have a widely accepted ranking system</a:t>
            </a:r>
            <a:r>
              <a:rPr lang="en-US" sz="1200" kern="1200" baseline="0" dirty="0" smtClean="0">
                <a:solidFill>
                  <a:schemeClr val="tx1"/>
                </a:solidFill>
                <a:effectLst/>
                <a:latin typeface="+mn-lt"/>
                <a:ea typeface="+mn-ea"/>
                <a:cs typeface="+mn-cs"/>
              </a:rPr>
              <a:t> that is </a:t>
            </a:r>
            <a:r>
              <a:rPr lang="en-US" sz="1200" kern="1200" dirty="0" smtClean="0">
                <a:solidFill>
                  <a:schemeClr val="tx1"/>
                </a:solidFill>
                <a:effectLst/>
                <a:latin typeface="+mn-lt"/>
                <a:ea typeface="+mn-ea"/>
                <a:cs typeface="+mn-cs"/>
              </a:rPr>
              <a:t>the Journal Impact Factor (IF) List.</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So, we represent different publication types with different symbols, varying the symbol size of journal publications only, for which an established ranking system exists.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We chose disks to be the symbols of journal publications, as disk scaling can be done very effectively by simply varying its radius (A ∼ r2).</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Specifically, after performing histogram analysis on the IFs of journal publications, we settled on four disk sizes to represent journal prestige: #1 &lt; #2 &lt; #3 &lt; #4 (Fig. 2). We found that the great majority of journal publications appear in journals with IF &lt; 2, assigning to this cohort the smallest disk size symbol, #1. These are mid- level specialized technical and scientific journals.</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next IF bracket (2 ≤ IF &lt; 4) includes high quality specialized technical (e.g., IEEE Transactions) and scientific journals represented by disk #2.</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third IF bracket (4 ≤ IF &lt; 16) includes very high quality science journals and specialized medical journals represented by disk #3.</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top IF bracket (IF ≥ 16) includes famous general science journals (e.g., </a:t>
            </a:r>
            <a:r>
              <a:rPr lang="en-US" sz="1200" i="1" kern="1200" dirty="0" smtClean="0">
                <a:solidFill>
                  <a:schemeClr val="tx1"/>
                </a:solidFill>
                <a:effectLst/>
                <a:latin typeface="+mn-lt"/>
                <a:ea typeface="+mn-ea"/>
                <a:cs typeface="+mn-cs"/>
              </a:rPr>
              <a:t>Nature</a:t>
            </a:r>
            <a:r>
              <a:rPr lang="en-US" sz="1200" kern="1200" dirty="0" smtClean="0">
                <a:solidFill>
                  <a:schemeClr val="tx1"/>
                </a:solidFill>
                <a:effectLst/>
                <a:latin typeface="+mn-lt"/>
                <a:ea typeface="+mn-ea"/>
                <a:cs typeface="+mn-cs"/>
              </a:rPr>
              <a:t>) and top medical journals (e.g., </a:t>
            </a:r>
            <a:r>
              <a:rPr lang="en-US" sz="1200" i="1" kern="1200" dirty="0" smtClean="0">
                <a:solidFill>
                  <a:schemeClr val="tx1"/>
                </a:solidFill>
                <a:effectLst/>
                <a:latin typeface="+mn-lt"/>
                <a:ea typeface="+mn-ea"/>
                <a:cs typeface="+mn-cs"/>
              </a:rPr>
              <a:t>New England Jour- </a:t>
            </a:r>
            <a:r>
              <a:rPr lang="en-US" sz="1200" i="1" kern="1200" dirty="0" err="1" smtClean="0">
                <a:solidFill>
                  <a:schemeClr val="tx1"/>
                </a:solidFill>
                <a:effectLst/>
                <a:latin typeface="+mn-lt"/>
                <a:ea typeface="+mn-ea"/>
                <a:cs typeface="+mn-cs"/>
              </a:rPr>
              <a:t>nal</a:t>
            </a:r>
            <a:r>
              <a:rPr lang="en-US" sz="1200" i="1" kern="1200" dirty="0" smtClean="0">
                <a:solidFill>
                  <a:schemeClr val="tx1"/>
                </a:solidFill>
                <a:effectLst/>
                <a:latin typeface="+mn-lt"/>
                <a:ea typeface="+mn-ea"/>
                <a:cs typeface="+mn-cs"/>
              </a:rPr>
              <a:t> of Medicine</a:t>
            </a:r>
            <a:r>
              <a:rPr lang="en-US" sz="1200" kern="1200" dirty="0" smtClean="0">
                <a:solidFill>
                  <a:schemeClr val="tx1"/>
                </a:solidFill>
                <a:effectLst/>
                <a:latin typeface="+mn-lt"/>
                <a:ea typeface="+mn-ea"/>
                <a:cs typeface="+mn-cs"/>
              </a:rPr>
              <a:t>); they are assigned the largest disk, #4. </a:t>
            </a:r>
            <a:endParaRPr lang="en-US" dirty="0" smtClean="0"/>
          </a:p>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19</a:t>
            </a:fld>
            <a:endParaRPr lang="en-US"/>
          </a:p>
        </p:txBody>
      </p:sp>
    </p:spTree>
    <p:extLst>
      <p:ext uri="{BB962C8B-B14F-4D97-AF65-F5344CB8AC3E}">
        <p14:creationId xmlns:p14="http://schemas.microsoft.com/office/powerpoint/2010/main" val="7267182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5-8 </a:t>
            </a:r>
            <a:r>
              <a:rPr lang="en-US" dirty="0" err="1" smtClean="0"/>
              <a:t>mins</a:t>
            </a:r>
            <a:endParaRPr lang="en-US" dirty="0" smtClean="0"/>
          </a:p>
          <a:p>
            <a:endParaRPr lang="en-US" dirty="0" smtClean="0"/>
          </a:p>
          <a:p>
            <a:r>
              <a:rPr lang="en-US" dirty="0" smtClean="0"/>
              <a:t>Now,</a:t>
            </a:r>
            <a:r>
              <a:rPr lang="en-US" baseline="0" dirty="0" smtClean="0"/>
              <a:t> I want to talk about the engineering part.</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20</a:t>
            </a:fld>
            <a:endParaRPr lang="en-US"/>
          </a:p>
        </p:txBody>
      </p:sp>
    </p:spTree>
    <p:extLst>
      <p:ext uri="{BB962C8B-B14F-4D97-AF65-F5344CB8AC3E}">
        <p14:creationId xmlns:p14="http://schemas.microsoft.com/office/powerpoint/2010/main" val="17238508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 want to talk about the engineering part.</a:t>
            </a:r>
            <a:endParaRPr lang="en-US" dirty="0" smtClean="0"/>
          </a:p>
          <a:p>
            <a:r>
              <a:rPr lang="en-US" dirty="0" smtClean="0"/>
              <a:t>Scholar’s publication</a:t>
            </a:r>
            <a:r>
              <a:rPr lang="en-US" baseline="0" dirty="0" smtClean="0"/>
              <a:t> data is at from Google Scholar Profile and publication data. I used the </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21</a:t>
            </a:fld>
            <a:endParaRPr lang="en-US"/>
          </a:p>
        </p:txBody>
      </p:sp>
    </p:spTree>
    <p:extLst>
      <p:ext uri="{BB962C8B-B14F-4D97-AF65-F5344CB8AC3E}">
        <p14:creationId xmlns:p14="http://schemas.microsoft.com/office/powerpoint/2010/main" val="17047543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a:t>
            </a:r>
            <a:r>
              <a:rPr lang="en-US" baseline="0" dirty="0" smtClean="0"/>
              <a:t> is overview about the presentation</a:t>
            </a:r>
          </a:p>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2</a:t>
            </a:fld>
            <a:endParaRPr lang="en-US" dirty="0"/>
          </a:p>
        </p:txBody>
      </p:sp>
    </p:spTree>
    <p:extLst>
      <p:ext uri="{BB962C8B-B14F-4D97-AF65-F5344CB8AC3E}">
        <p14:creationId xmlns:p14="http://schemas.microsoft.com/office/powerpoint/2010/main" val="3880887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The algorithm applied to the system to match funding data</a:t>
            </a:r>
          </a:p>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22</a:t>
            </a:fld>
            <a:endParaRPr lang="en-US"/>
          </a:p>
        </p:txBody>
      </p:sp>
    </p:spTree>
    <p:extLst>
      <p:ext uri="{BB962C8B-B14F-4D97-AF65-F5344CB8AC3E}">
        <p14:creationId xmlns:p14="http://schemas.microsoft.com/office/powerpoint/2010/main" val="2394134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(30 </a:t>
            </a:r>
            <a:r>
              <a:rPr lang="en-US" dirty="0" err="1" smtClean="0"/>
              <a:t>secs</a:t>
            </a:r>
            <a:r>
              <a:rPr lang="en-US" dirty="0" smtClean="0"/>
              <a:t> – 1 min)</a:t>
            </a:r>
          </a:p>
          <a:p>
            <a:endParaRPr lang="en-US" dirty="0" smtClean="0"/>
          </a:p>
          <a:p>
            <a:r>
              <a:rPr lang="en-US" dirty="0" smtClean="0"/>
              <a:t>I do not go through</a:t>
            </a:r>
            <a:r>
              <a:rPr lang="en-US" baseline="0" dirty="0" smtClean="0"/>
              <a:t> </a:t>
            </a:r>
            <a:r>
              <a:rPr lang="en-US" dirty="0" smtClean="0"/>
              <a:t>the </a:t>
            </a:r>
            <a:r>
              <a:rPr lang="en-US" baseline="0" dirty="0" smtClean="0"/>
              <a:t>system. However, I myself want to mention because this system is built very well and took lots of efforts to have it. Frontend Development, </a:t>
            </a:r>
            <a:r>
              <a:rPr lang="en-US" baseline="0" dirty="0" err="1" smtClean="0"/>
              <a:t>MySql</a:t>
            </a:r>
            <a:r>
              <a:rPr lang="en-US" baseline="0" dirty="0" smtClean="0"/>
              <a:t> </a:t>
            </a:r>
            <a:r>
              <a:rPr lang="en-US" baseline="0" dirty="0" err="1" smtClean="0"/>
              <a:t>Databse</a:t>
            </a:r>
            <a:r>
              <a:rPr lang="en-US" baseline="0" dirty="0" smtClean="0"/>
              <a:t>, Many </a:t>
            </a:r>
            <a:r>
              <a:rPr lang="en-US" baseline="0" dirty="0" err="1" smtClean="0"/>
              <a:t>Datbase</a:t>
            </a:r>
            <a:r>
              <a:rPr lang="en-US" baseline="0" dirty="0" smtClean="0"/>
              <a:t> programming, Scrapping information from Google by avoiding blocking. I can’t list all but we even blocked morn than 10 times. We had have ‘sleepless night’</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23</a:t>
            </a:fld>
            <a:endParaRPr lang="en-US"/>
          </a:p>
        </p:txBody>
      </p:sp>
    </p:spTree>
    <p:extLst>
      <p:ext uri="{BB962C8B-B14F-4D97-AF65-F5344CB8AC3E}">
        <p14:creationId xmlns:p14="http://schemas.microsoft.com/office/powerpoint/2010/main" val="211522327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A total of n = 15 participants from various natural, mathematical, and social sciences participated in the user study, which was approved by the Institutional Review Board (IRB) of the University of Houston.</a:t>
            </a:r>
          </a:p>
          <a:p>
            <a:r>
              <a:rPr lang="en-US" sz="1200" kern="1200" dirty="0" smtClean="0">
                <a:solidFill>
                  <a:schemeClr val="tx1"/>
                </a:solidFill>
                <a:effectLst/>
                <a:latin typeface="+mn-lt"/>
                <a:ea typeface="+mn-ea"/>
                <a:cs typeface="+mn-cs"/>
              </a:rPr>
              <a:t>We asked each participant to review and interact with the SP interface before completing an online survey.</a:t>
            </a:r>
          </a:p>
          <a:p>
            <a:r>
              <a:rPr lang="en-US" sz="1200" kern="1200" dirty="0" smtClean="0">
                <a:solidFill>
                  <a:schemeClr val="tx1"/>
                </a:solidFill>
                <a:effectLst/>
                <a:latin typeface="+mn-lt"/>
                <a:ea typeface="+mn-ea"/>
                <a:cs typeface="+mn-cs"/>
              </a:rPr>
              <a:t>The participants answered 10 questions on a Likert scale from 1 to 5, with 1 being strongly disagree and 5 being strongly agree. </a:t>
            </a:r>
            <a:endParaRPr lang="en-US" dirty="0" smtClean="0"/>
          </a:p>
          <a:p>
            <a:r>
              <a:rPr lang="en-US" sz="1200" kern="1200" dirty="0" smtClean="0">
                <a:solidFill>
                  <a:schemeClr val="tx1"/>
                </a:solidFill>
                <a:effectLst/>
                <a:latin typeface="+mn-lt"/>
                <a:ea typeface="+mn-ea"/>
                <a:cs typeface="+mn-cs"/>
              </a:rPr>
              <a:t>Usability, accuracy and intuitive understanding of SP scored the highest (μ = 4.2).</a:t>
            </a:r>
          </a:p>
          <a:p>
            <a:r>
              <a:rPr lang="en-US" sz="1200" kern="1200" dirty="0" smtClean="0">
                <a:solidFill>
                  <a:schemeClr val="tx1"/>
                </a:solidFill>
                <a:effectLst/>
                <a:latin typeface="+mn-lt"/>
                <a:ea typeface="+mn-ea"/>
                <a:cs typeface="+mn-cs"/>
              </a:rPr>
              <a:t>Another key result is that the participants were planning to use SP frequently (μ = 4.1).</a:t>
            </a:r>
          </a:p>
          <a:p>
            <a:r>
              <a:rPr lang="en-US" sz="1200" kern="1200" dirty="0" smtClean="0">
                <a:solidFill>
                  <a:schemeClr val="tx1"/>
                </a:solidFill>
                <a:effectLst/>
                <a:latin typeface="+mn-lt"/>
                <a:ea typeface="+mn-ea"/>
                <a:cs typeface="+mn-cs"/>
              </a:rPr>
              <a:t>Overall, the survey confirmed that the base level of SP is a user- friendly tool that academic users find of interest and value. </a:t>
            </a:r>
            <a:endParaRPr lang="en-US" dirty="0" smtClean="0"/>
          </a:p>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24</a:t>
            </a:fld>
            <a:endParaRPr lang="en-US"/>
          </a:p>
        </p:txBody>
      </p:sp>
    </p:spTree>
    <p:extLst>
      <p:ext uri="{BB962C8B-B14F-4D97-AF65-F5344CB8AC3E}">
        <p14:creationId xmlns:p14="http://schemas.microsoft.com/office/powerpoint/2010/main" val="17096003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We presented Scholar Plot (SP), a compact and scalable (individual-department-college) visualization interface for academic merit. We released SP at http://</a:t>
            </a:r>
            <a:r>
              <a:rPr lang="en-US" sz="1200" kern="1200" dirty="0" err="1" smtClean="0">
                <a:solidFill>
                  <a:schemeClr val="tx1"/>
                </a:solidFill>
                <a:effectLst/>
                <a:latin typeface="+mn-lt"/>
                <a:ea typeface="+mn-ea"/>
                <a:cs typeface="+mn-cs"/>
              </a:rPr>
              <a:t>scholarplot.com</a:t>
            </a:r>
            <a:r>
              <a:rPr lang="en-US" sz="1200" kern="1200" dirty="0" smtClean="0">
                <a:solidFill>
                  <a:schemeClr val="tx1"/>
                </a:solidFill>
                <a:effectLst/>
                <a:latin typeface="+mn-lt"/>
                <a:ea typeface="+mn-ea"/>
                <a:cs typeface="+mn-cs"/>
              </a:rPr>
              <a:t>. </a:t>
            </a:r>
          </a:p>
          <a:p>
            <a:endParaRPr lang="en-US" dirty="0" smtClean="0"/>
          </a:p>
          <a:p>
            <a:r>
              <a:rPr lang="en-US" sz="1200" kern="1200" dirty="0" smtClean="0">
                <a:solidFill>
                  <a:schemeClr val="tx1"/>
                </a:solidFill>
                <a:effectLst/>
                <a:latin typeface="+mn-lt"/>
                <a:ea typeface="+mn-ea"/>
                <a:cs typeface="+mn-cs"/>
              </a:rPr>
              <a:t>The basic idea behind SP is to facilitate instant deeper insights regarding different strengths of academic records, supporting the work of evaluation committees and the curious academic in search of an advisor or department. One of SP’s strengths is that it draws data from open sources that are inclusive. </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25</a:t>
            </a:fld>
            <a:endParaRPr lang="en-US"/>
          </a:p>
        </p:txBody>
      </p:sp>
    </p:spTree>
    <p:extLst>
      <p:ext uri="{BB962C8B-B14F-4D97-AF65-F5344CB8AC3E}">
        <p14:creationId xmlns:p14="http://schemas.microsoft.com/office/powerpoint/2010/main" val="214153665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also want to see the</a:t>
            </a:r>
            <a:r>
              <a:rPr lang="en-US" baseline="0" dirty="0" smtClean="0"/>
              <a:t> group </a:t>
            </a:r>
            <a:r>
              <a:rPr lang="en-US" dirty="0" smtClean="0"/>
              <a:t>Not only individual but also group such as department, college</a:t>
            </a:r>
          </a:p>
          <a:p>
            <a:endParaRPr lang="en-US" dirty="0" smtClean="0"/>
          </a:p>
          <a:p>
            <a:r>
              <a:rPr lang="en-US" dirty="0" smtClean="0"/>
              <a:t>JCR Impact Factor update – v.2015 (yearly released)</a:t>
            </a:r>
          </a:p>
          <a:p>
            <a:r>
              <a:rPr lang="en-US" dirty="0" smtClean="0"/>
              <a:t>NSF update – v.2016 (quarterly released)</a:t>
            </a:r>
          </a:p>
          <a:p>
            <a:r>
              <a:rPr lang="en-US" dirty="0" smtClean="0"/>
              <a:t>NIH update – v.2015 (yearly released)</a:t>
            </a:r>
          </a:p>
          <a:p>
            <a:r>
              <a:rPr lang="en-US" dirty="0" smtClean="0"/>
              <a:t>More agencies</a:t>
            </a:r>
          </a:p>
          <a:p>
            <a:r>
              <a:rPr lang="en-US" dirty="0" smtClean="0"/>
              <a:t>More usability survey and refine the product at top-level</a:t>
            </a:r>
          </a:p>
          <a:p>
            <a:r>
              <a:rPr lang="en-US" dirty="0" smtClean="0"/>
              <a:t>What the plan to do</a:t>
            </a:r>
          </a:p>
          <a:p>
            <a:endParaRPr lang="en-US" dirty="0" smtClean="0"/>
          </a:p>
          <a:p>
            <a:r>
              <a:rPr lang="en-US" dirty="0" smtClean="0"/>
              <a:t>May 2016</a:t>
            </a:r>
          </a:p>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26</a:t>
            </a:fld>
            <a:endParaRPr lang="en-US"/>
          </a:p>
        </p:txBody>
      </p:sp>
    </p:spTree>
    <p:extLst>
      <p:ext uri="{BB962C8B-B14F-4D97-AF65-F5344CB8AC3E}">
        <p14:creationId xmlns:p14="http://schemas.microsoft.com/office/powerpoint/2010/main" val="78310384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27</a:t>
            </a:fld>
            <a:endParaRPr lang="en-US"/>
          </a:p>
        </p:txBody>
      </p:sp>
    </p:spTree>
    <p:extLst>
      <p:ext uri="{BB962C8B-B14F-4D97-AF65-F5344CB8AC3E}">
        <p14:creationId xmlns:p14="http://schemas.microsoft.com/office/powerpoint/2010/main" val="109980696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Management &amp; Organizations</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29</a:t>
            </a:fld>
            <a:endParaRPr lang="en-US"/>
          </a:p>
        </p:txBody>
      </p:sp>
    </p:spTree>
    <p:extLst>
      <p:ext uri="{BB962C8B-B14F-4D97-AF65-F5344CB8AC3E}">
        <p14:creationId xmlns:p14="http://schemas.microsoft.com/office/powerpoint/2010/main" val="6177532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baseline="0" dirty="0" smtClean="0">
                <a:solidFill>
                  <a:schemeClr val="tx1"/>
                </a:solidFill>
                <a:effectLst/>
                <a:latin typeface="+mn-lt"/>
                <a:ea typeface="+mn-ea"/>
                <a:cs typeface="+mn-cs"/>
              </a:rPr>
              <a:t>Before start to present my research,</a:t>
            </a:r>
          </a:p>
          <a:p>
            <a:r>
              <a:rPr lang="en-US" sz="1200" b="0" i="0" kern="1200" dirty="0" smtClean="0">
                <a:solidFill>
                  <a:schemeClr val="tx1"/>
                </a:solidFill>
                <a:effectLst/>
                <a:latin typeface="+mn-lt"/>
                <a:ea typeface="+mn-ea"/>
                <a:cs typeface="+mn-cs"/>
              </a:rPr>
              <a:t>I would like to talk about a little bit what data</a:t>
            </a:r>
            <a:r>
              <a:rPr lang="en-US" sz="1200" b="0" i="0" kern="1200" baseline="0" dirty="0" smtClean="0">
                <a:solidFill>
                  <a:schemeClr val="tx1"/>
                </a:solidFill>
                <a:effectLst/>
                <a:latin typeface="+mn-lt"/>
                <a:ea typeface="+mn-ea"/>
                <a:cs typeface="+mn-cs"/>
              </a:rPr>
              <a:t> visualization is exactly.</a:t>
            </a:r>
            <a:endParaRPr lang="en-US" sz="1200" b="0" i="0" kern="1200" dirty="0" smtClean="0">
              <a:solidFill>
                <a:schemeClr val="tx1"/>
              </a:solidFill>
              <a:effectLst/>
              <a:latin typeface="+mn-lt"/>
              <a:ea typeface="+mn-ea"/>
              <a:cs typeface="+mn-cs"/>
            </a:endParaRPr>
          </a:p>
          <a:p>
            <a:endParaRPr lang="en-US" sz="1200" b="1"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0AB08FA-5074-2E48-91F9-963DD7E847B1}" type="slidenum">
              <a:rPr lang="en-US" smtClean="0"/>
              <a:t>3</a:t>
            </a:fld>
            <a:endParaRPr lang="en-US" dirty="0"/>
          </a:p>
        </p:txBody>
      </p:sp>
    </p:spTree>
    <p:extLst>
      <p:ext uri="{BB962C8B-B14F-4D97-AF65-F5344CB8AC3E}">
        <p14:creationId xmlns:p14="http://schemas.microsoft.com/office/powerpoint/2010/main" val="12520165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Because of the way the human brain processes information, using charts or graphs to visualize large amounts of complex data is easier than poring over spreadsheets or reports.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Data visualization is a quick, easy way to convey concepts in a universal manner – and you can experiment with different scenarios by making slight adjustments.</a:t>
            </a:r>
          </a:p>
          <a:p>
            <a:endParaRPr lang="en-US" sz="1200" b="0" i="0" kern="1200" dirty="0" smtClean="0">
              <a:solidFill>
                <a:schemeClr val="tx1"/>
              </a:solidFill>
              <a:effectLst/>
              <a:latin typeface="+mn-lt"/>
              <a:ea typeface="+mn-ea"/>
              <a:cs typeface="+mn-cs"/>
            </a:endParaRPr>
          </a:p>
          <a:p>
            <a:r>
              <a:rPr lang="en-US" dirty="0" smtClean="0"/>
              <a:t>(trends, gaps, outliers) </a:t>
            </a:r>
          </a:p>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4</a:t>
            </a:fld>
            <a:endParaRPr lang="en-US" dirty="0"/>
          </a:p>
        </p:txBody>
      </p:sp>
    </p:spTree>
    <p:extLst>
      <p:ext uri="{BB962C8B-B14F-4D97-AF65-F5344CB8AC3E}">
        <p14:creationId xmlns:p14="http://schemas.microsoft.com/office/powerpoint/2010/main" val="317717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would</a:t>
            </a:r>
            <a:r>
              <a:rPr lang="en-US" baseline="0" dirty="0" smtClean="0"/>
              <a:t> like to point out the difference between Data visualization and Infographics because many people are confused these two terms.</a:t>
            </a:r>
            <a:r>
              <a:rPr lang="en-US" sz="1200" b="0" i="0" kern="1200" dirty="0" smtClean="0">
                <a:solidFill>
                  <a:schemeClr val="tx1"/>
                </a:solidFill>
                <a:effectLst/>
                <a:latin typeface="+mn-lt"/>
                <a:ea typeface="+mn-ea"/>
                <a:cs typeface="+mn-cs"/>
              </a:rPr>
              <a:t> Data Visualizations are far more likely to be generated automatically through the use of algorithms or computer programs.</a:t>
            </a:r>
            <a:r>
              <a:rPr lang="en-US" sz="1200" b="0" i="0" kern="1200" baseline="0" dirty="0" smtClean="0">
                <a:solidFill>
                  <a:schemeClr val="tx1"/>
                </a:solidFill>
                <a:effectLst/>
                <a:latin typeface="+mn-lt"/>
                <a:ea typeface="+mn-ea"/>
                <a:cs typeface="+mn-cs"/>
              </a:rPr>
              <a:t> </a:t>
            </a:r>
            <a:r>
              <a:rPr lang="en-US" baseline="0" dirty="0" smtClean="0"/>
              <a:t>Infographics are manually drawn by Designers through the use of Photoshop and illustrator </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5</a:t>
            </a:fld>
            <a:endParaRPr lang="en-US"/>
          </a:p>
        </p:txBody>
      </p:sp>
    </p:spTree>
    <p:extLst>
      <p:ext uri="{BB962C8B-B14F-4D97-AF65-F5344CB8AC3E}">
        <p14:creationId xmlns:p14="http://schemas.microsoft.com/office/powerpoint/2010/main" val="19532376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A</a:t>
            </a:r>
            <a:r>
              <a:rPr lang="en-US" sz="1200" b="0" i="0" kern="1200" baseline="0" dirty="0" smtClean="0">
                <a:solidFill>
                  <a:schemeClr val="tx1"/>
                </a:solidFill>
                <a:effectLst/>
                <a:latin typeface="+mn-lt"/>
                <a:ea typeface="+mn-ea"/>
                <a:cs typeface="+mn-cs"/>
              </a:rPr>
              <a:t> Good Research Problem</a:t>
            </a:r>
          </a:p>
          <a:p>
            <a:endParaRPr lang="en-US" sz="1200" b="0" i="0" kern="1200" baseline="0" dirty="0" smtClean="0">
              <a:solidFill>
                <a:schemeClr val="tx1"/>
              </a:solidFill>
              <a:effectLst/>
              <a:latin typeface="+mn-lt"/>
              <a:ea typeface="+mn-ea"/>
              <a:cs typeface="+mn-cs"/>
            </a:endParaRPr>
          </a:p>
          <a:p>
            <a:r>
              <a:rPr lang="en-US" sz="1200" b="0" i="0" kern="1200" baseline="0" dirty="0" smtClean="0">
                <a:solidFill>
                  <a:schemeClr val="tx1"/>
                </a:solidFill>
                <a:effectLst/>
                <a:latin typeface="+mn-lt"/>
                <a:ea typeface="+mn-ea"/>
                <a:cs typeface="+mn-cs"/>
              </a:rPr>
              <a:t>There are difficult and time consuming tasks when Appraising academic careers, many people refer to CV,</a:t>
            </a:r>
            <a:endParaRPr lang="en-US" sz="1200" b="0" i="0" kern="1200" baseline="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0AB08FA-5074-2E48-91F9-963DD7E847B1}" type="slidenum">
              <a:rPr lang="en-US" smtClean="0"/>
              <a:t>6</a:t>
            </a:fld>
            <a:endParaRPr lang="en-US"/>
          </a:p>
        </p:txBody>
      </p:sp>
    </p:spTree>
    <p:extLst>
      <p:ext uri="{BB962C8B-B14F-4D97-AF65-F5344CB8AC3E}">
        <p14:creationId xmlns:p14="http://schemas.microsoft.com/office/powerpoint/2010/main" val="12524583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What methods do</a:t>
            </a:r>
            <a:r>
              <a:rPr lang="en-US" sz="1200" b="0" i="0" kern="1200" baseline="0" dirty="0" smtClean="0">
                <a:solidFill>
                  <a:schemeClr val="tx1"/>
                </a:solidFill>
                <a:effectLst/>
                <a:latin typeface="+mn-lt"/>
                <a:ea typeface="+mn-ea"/>
                <a:cs typeface="+mn-cs"/>
              </a:rPr>
              <a:t> people use to appraise. CV is still widely used at the high tech era.</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CVs are used in academic positions, where your publishing and research history as well as your memberships and fellowships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convoluted</a:t>
            </a:r>
            <a:r>
              <a:rPr lang="en-US" sz="1200" kern="1200" baseline="0" dirty="0" smtClean="0">
                <a:solidFill>
                  <a:schemeClr val="tx1"/>
                </a:solidFill>
                <a:effectLst/>
                <a:latin typeface="+mn-lt"/>
                <a:ea typeface="+mn-ea"/>
                <a:cs typeface="+mn-cs"/>
              </a:rPr>
              <a:t> - extremely complex and difficulty to follow</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(complicated)</a:t>
            </a:r>
          </a:p>
          <a:p>
            <a:endParaRPr lang="en-US" sz="1200" kern="1200" dirty="0" smtClean="0">
              <a:solidFill>
                <a:schemeClr val="tx1"/>
              </a:solidFill>
              <a:effectLst/>
              <a:latin typeface="+mn-lt"/>
              <a:ea typeface="+mn-ea"/>
              <a:cs typeface="+mn-cs"/>
            </a:endParaRPr>
          </a:p>
          <a:p>
            <a:pPr marL="171450" indent="-171450">
              <a:buFont typeface="Arial" charset="0"/>
              <a:buChar char="•"/>
            </a:pPr>
            <a:r>
              <a:rPr lang="en-US" sz="1200" kern="1200" dirty="0" smtClean="0">
                <a:solidFill>
                  <a:schemeClr val="tx1"/>
                </a:solidFill>
                <a:effectLst/>
                <a:latin typeface="+mn-lt"/>
                <a:ea typeface="+mn-ea"/>
                <a:cs typeface="+mn-cs"/>
              </a:rPr>
              <a:t>Graduate students in search of a Ph.D. advisor</a:t>
            </a:r>
          </a:p>
          <a:p>
            <a:pPr marL="171450" indent="-171450">
              <a:buFont typeface="Arial" charset="0"/>
              <a:buChar char="•"/>
            </a:pPr>
            <a:r>
              <a:rPr lang="en-US" sz="1200" kern="1200" dirty="0" smtClean="0">
                <a:solidFill>
                  <a:schemeClr val="tx1"/>
                </a:solidFill>
                <a:effectLst/>
                <a:latin typeface="+mn-lt"/>
                <a:ea typeface="+mn-ea"/>
                <a:cs typeface="+mn-cs"/>
              </a:rPr>
              <a:t>Aspiring faculty in search of a fitting department</a:t>
            </a:r>
          </a:p>
          <a:p>
            <a:pPr marL="171450" indent="-171450">
              <a:buFont typeface="Arial" charset="0"/>
              <a:buChar char="•"/>
            </a:pPr>
            <a:r>
              <a:rPr lang="en-US" sz="1200" kern="1200" dirty="0" smtClean="0">
                <a:solidFill>
                  <a:schemeClr val="tx1"/>
                </a:solidFill>
                <a:effectLst/>
                <a:latin typeface="+mn-lt"/>
                <a:ea typeface="+mn-ea"/>
                <a:cs typeface="+mn-cs"/>
              </a:rPr>
              <a:t>Reviewers in a funding agency assessing a proposer’s record</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It is relatively difficult and time consuming to thoroughly analyze academic CVs.</a:t>
            </a:r>
          </a:p>
          <a:p>
            <a:endParaRPr lang="en-US" dirty="0" smtClean="0"/>
          </a:p>
          <a:p>
            <a:endParaRPr lang="en-US" dirty="0" smtClean="0"/>
          </a:p>
          <a:p>
            <a:r>
              <a:rPr lang="en-US" dirty="0" smtClean="0"/>
              <a:t>So</a:t>
            </a:r>
            <a:r>
              <a:rPr lang="en-US" baseline="0" dirty="0" smtClean="0"/>
              <a:t> we came up the idea how we can solve this problem.</a:t>
            </a:r>
          </a:p>
          <a:p>
            <a:r>
              <a:rPr lang="en-US" baseline="0" dirty="0" smtClean="0"/>
              <a:t>One thing we can approach is Data science. More specially, data visualization is right method for this purpose.</a:t>
            </a:r>
          </a:p>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7</a:t>
            </a:fld>
            <a:endParaRPr lang="en-US"/>
          </a:p>
        </p:txBody>
      </p:sp>
    </p:spTree>
    <p:extLst>
      <p:ext uri="{BB962C8B-B14F-4D97-AF65-F5344CB8AC3E}">
        <p14:creationId xmlns:p14="http://schemas.microsoft.com/office/powerpoint/2010/main" val="17571966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0000"/>
              </a:lnSpc>
            </a:pPr>
            <a:r>
              <a:rPr lang="en-US" dirty="0" smtClean="0"/>
              <a:t>Google Scholar</a:t>
            </a:r>
          </a:p>
          <a:p>
            <a:pPr lvl="1">
              <a:lnSpc>
                <a:spcPct val="110000"/>
              </a:lnSpc>
            </a:pPr>
            <a:r>
              <a:rPr lang="en-US" dirty="0" smtClean="0"/>
              <a:t>Free, All inclusive</a:t>
            </a:r>
          </a:p>
          <a:p>
            <a:pPr lvl="1">
              <a:lnSpc>
                <a:spcPct val="110000"/>
              </a:lnSpc>
            </a:pPr>
            <a:r>
              <a:rPr lang="en-US" dirty="0" smtClean="0"/>
              <a:t>Only publications</a:t>
            </a:r>
          </a:p>
          <a:p>
            <a:pPr>
              <a:lnSpc>
                <a:spcPct val="110000"/>
              </a:lnSpc>
            </a:pPr>
            <a:r>
              <a:rPr lang="en-US" dirty="0" smtClean="0"/>
              <a:t>Scopus</a:t>
            </a:r>
          </a:p>
          <a:p>
            <a:pPr lvl="1">
              <a:lnSpc>
                <a:spcPct val="110000"/>
              </a:lnSpc>
            </a:pPr>
            <a:r>
              <a:rPr lang="en-US" b="1" dirty="0" smtClean="0"/>
              <a:t>Login Required to Access Scopus in your institution's network</a:t>
            </a:r>
          </a:p>
          <a:p>
            <a:pPr lvl="1">
              <a:lnSpc>
                <a:spcPct val="110000"/>
              </a:lnSpc>
            </a:pPr>
            <a:r>
              <a:rPr lang="en-US" dirty="0" smtClean="0"/>
              <a:t>Only publications</a:t>
            </a:r>
          </a:p>
          <a:p>
            <a:pPr>
              <a:lnSpc>
                <a:spcPct val="110000"/>
              </a:lnSpc>
            </a:pPr>
            <a:r>
              <a:rPr lang="en-US" dirty="0" smtClean="0"/>
              <a:t>ORCID</a:t>
            </a:r>
          </a:p>
          <a:p>
            <a:pPr lvl="1">
              <a:lnSpc>
                <a:spcPct val="110000"/>
              </a:lnSpc>
            </a:pPr>
            <a:r>
              <a:rPr lang="en-US" dirty="0" smtClean="0"/>
              <a:t>Individuals need to set up</a:t>
            </a:r>
          </a:p>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9</a:t>
            </a:fld>
            <a:endParaRPr lang="en-US"/>
          </a:p>
        </p:txBody>
      </p:sp>
    </p:spTree>
    <p:extLst>
      <p:ext uri="{BB962C8B-B14F-4D97-AF65-F5344CB8AC3E}">
        <p14:creationId xmlns:p14="http://schemas.microsoft.com/office/powerpoint/2010/main" val="5402381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10</a:t>
            </a:fld>
            <a:endParaRPr lang="en-US"/>
          </a:p>
        </p:txBody>
      </p:sp>
    </p:spTree>
    <p:extLst>
      <p:ext uri="{BB962C8B-B14F-4D97-AF65-F5344CB8AC3E}">
        <p14:creationId xmlns:p14="http://schemas.microsoft.com/office/powerpoint/2010/main" val="19215843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Karl">
    <p:spTree>
      <p:nvGrpSpPr>
        <p:cNvPr id="1" name=""/>
        <p:cNvGrpSpPr/>
        <p:nvPr/>
      </p:nvGrpSpPr>
      <p:grpSpPr>
        <a:xfrm>
          <a:off x="0" y="0"/>
          <a:ext cx="0" cy="0"/>
          <a:chOff x="0" y="0"/>
          <a:chExt cx="0" cy="0"/>
        </a:xfrm>
      </p:grpSpPr>
      <p:sp>
        <p:nvSpPr>
          <p:cNvPr id="2" name="Title 1"/>
          <p:cNvSpPr>
            <a:spLocks noGrp="1"/>
          </p:cNvSpPr>
          <p:nvPr>
            <p:ph type="ctrTitle"/>
          </p:nvPr>
        </p:nvSpPr>
        <p:spPr>
          <a:xfrm>
            <a:off x="2209800" y="4464028"/>
            <a:ext cx="9144000" cy="1641490"/>
          </a:xfrm>
        </p:spPr>
        <p:txBody>
          <a:bodyPr wrap="none" anchor="t">
            <a:normAutofit/>
          </a:bodyPr>
          <a:lstStyle>
            <a:lvl1pPr algn="r">
              <a:defRPr sz="9600" b="0" spc="-300">
                <a:gradFill flip="none" rotWithShape="1">
                  <a:gsLst>
                    <a:gs pos="32000">
                      <a:schemeClr val="tx1">
                        <a:lumMod val="89000"/>
                      </a:schemeClr>
                    </a:gs>
                    <a:gs pos="0">
                      <a:schemeClr val="bg1">
                        <a:lumMod val="41000"/>
                        <a:lumOff val="59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smtClean="0"/>
              <a:t>Click to edit Master title style</a:t>
            </a:r>
            <a:endParaRPr lang="en-US" dirty="0"/>
          </a:p>
        </p:txBody>
      </p:sp>
      <p:sp>
        <p:nvSpPr>
          <p:cNvPr id="3" name="Subtitle 2"/>
          <p:cNvSpPr>
            <a:spLocks noGrp="1"/>
          </p:cNvSpPr>
          <p:nvPr>
            <p:ph type="subTitle" idx="1"/>
          </p:nvPr>
        </p:nvSpPr>
        <p:spPr>
          <a:xfrm>
            <a:off x="2209799" y="3694375"/>
            <a:ext cx="9144000" cy="754025"/>
          </a:xfrm>
        </p:spPr>
        <p:txBody>
          <a:bodyPr anchor="b">
            <a:normAutofit/>
          </a:bodyPr>
          <a:lstStyle>
            <a:lvl1pPr marL="0" indent="0" algn="r">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7" name="Date Placeholder 6"/>
          <p:cNvSpPr>
            <a:spLocks noGrp="1"/>
          </p:cNvSpPr>
          <p:nvPr>
            <p:ph type="dt" sz="half" idx="10"/>
          </p:nvPr>
        </p:nvSpPr>
        <p:spPr/>
        <p:txBody>
          <a:bodyPr/>
          <a:lstStyle/>
          <a:p>
            <a:fld id="{3AB84D88-BE3B-3B4B-9A3D-4D14D0F8325F}" type="datetimeFigureOut">
              <a:rPr lang="en-US" smtClean="0"/>
              <a:t>2/24/16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B74F74A-7BF3-1C41-9DD5-AD56B693B424}" type="slidenum">
              <a:rPr lang="en-US" smtClean="0"/>
              <a:t>‹#›</a:t>
            </a:fld>
            <a:endParaRPr lang="en-US"/>
          </a:p>
        </p:txBody>
      </p:sp>
    </p:spTree>
    <p:extLst>
      <p:ext uri="{BB962C8B-B14F-4D97-AF65-F5344CB8AC3E}">
        <p14:creationId xmlns:p14="http://schemas.microsoft.com/office/powerpoint/2010/main" val="847318587"/>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367160"/>
            <a:ext cx="10515600" cy="819355"/>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839788" y="987425"/>
            <a:ext cx="10515600" cy="337973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839788" y="5186516"/>
            <a:ext cx="10514012" cy="682472"/>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AB84D88-BE3B-3B4B-9A3D-4D14D0F8325F}" type="datetimeFigureOut">
              <a:rPr lang="en-US" smtClean="0"/>
              <a:t>2/24/16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B74F74A-7BF3-1C41-9DD5-AD56B693B424}" type="slidenum">
              <a:rPr lang="en-US" smtClean="0"/>
              <a:t>‹#›</a:t>
            </a:fld>
            <a:endParaRPr lang="en-US"/>
          </a:p>
        </p:txBody>
      </p:sp>
    </p:spTree>
    <p:extLst>
      <p:ext uri="{BB962C8B-B14F-4D97-AF65-F5344CB8AC3E}">
        <p14:creationId xmlns:p14="http://schemas.microsoft.com/office/powerpoint/2010/main" val="16055807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3534344"/>
          </a:xfrm>
        </p:spPr>
        <p:txBody>
          <a:bodyPr anchor="ctr"/>
          <a:lstStyle>
            <a:lvl1pPr>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839788" y="4489399"/>
            <a:ext cx="10514012" cy="1501826"/>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AB84D88-BE3B-3B4B-9A3D-4D14D0F8325F}" type="datetimeFigureOut">
              <a:rPr lang="en-US" smtClean="0"/>
              <a:t>2/24/16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B74F74A-7BF3-1C41-9DD5-AD56B693B424}" type="slidenum">
              <a:rPr lang="en-US" smtClean="0"/>
              <a:t>‹#›</a:t>
            </a:fld>
            <a:endParaRPr lang="en-US"/>
          </a:p>
        </p:txBody>
      </p:sp>
    </p:spTree>
    <p:extLst>
      <p:ext uri="{BB962C8B-B14F-4D97-AF65-F5344CB8AC3E}">
        <p14:creationId xmlns:p14="http://schemas.microsoft.com/office/powerpoint/2010/main" val="18629852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365125"/>
            <a:ext cx="9302752" cy="2992904"/>
          </a:xfrm>
        </p:spPr>
        <p:txBody>
          <a:bodyPr anchor="ctr"/>
          <a:lstStyle>
            <a:lvl1pPr>
              <a:defRPr sz="44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4" name="Text Placeholder 3"/>
          <p:cNvSpPr>
            <a:spLocks noGrp="1"/>
          </p:cNvSpPr>
          <p:nvPr>
            <p:ph type="body" sz="half" idx="2"/>
          </p:nvPr>
        </p:nvSpPr>
        <p:spPr>
          <a:xfrm>
            <a:off x="838200" y="4501729"/>
            <a:ext cx="10512424" cy="1489496"/>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AB84D88-BE3B-3B4B-9A3D-4D14D0F8325F}" type="datetimeFigureOut">
              <a:rPr lang="en-US" smtClean="0"/>
              <a:t>2/24/16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B74F74A-7BF3-1C41-9DD5-AD56B693B424}" type="slidenum">
              <a:rPr lang="en-US" smtClean="0"/>
              <a:t>‹#›</a:t>
            </a:fld>
            <a:endParaRPr lang="en-US"/>
          </a:p>
        </p:txBody>
      </p:sp>
      <p:sp>
        <p:nvSpPr>
          <p:cNvPr id="9" name="TextBox 8"/>
          <p:cNvSpPr txBox="1"/>
          <p:nvPr/>
        </p:nvSpPr>
        <p:spPr>
          <a:xfrm>
            <a:off x="1111044"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88105289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39788" y="2326967"/>
            <a:ext cx="10515600" cy="2511835"/>
          </a:xfrm>
        </p:spPr>
        <p:txBody>
          <a:bodyPr anchor="b">
            <a:normAutofit/>
          </a:bodyPr>
          <a:lstStyle>
            <a:lvl1pPr>
              <a:defRPr sz="5400"/>
            </a:lvl1pPr>
          </a:lstStyle>
          <a:p>
            <a:r>
              <a:rPr lang="en-US" smtClean="0"/>
              <a:t>Click to edit Master title style</a:t>
            </a:r>
            <a:endParaRPr lang="en-US" dirty="0"/>
          </a:p>
        </p:txBody>
      </p:sp>
      <p:sp>
        <p:nvSpPr>
          <p:cNvPr id="4" name="Text Placeholder 3"/>
          <p:cNvSpPr>
            <a:spLocks noGrp="1"/>
          </p:cNvSpPr>
          <p:nvPr>
            <p:ph type="body" sz="half" idx="2"/>
          </p:nvPr>
        </p:nvSpPr>
        <p:spPr>
          <a:xfrm>
            <a:off x="839788" y="4850581"/>
            <a:ext cx="10514012" cy="1140644"/>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AB84D88-BE3B-3B4B-9A3D-4D14D0F8325F}" type="datetimeFigureOut">
              <a:rPr lang="en-US" smtClean="0"/>
              <a:t>2/24/16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B74F74A-7BF3-1C41-9DD5-AD56B693B424}" type="slidenum">
              <a:rPr lang="en-US" smtClean="0"/>
              <a:t>‹#›</a:t>
            </a:fld>
            <a:endParaRPr lang="en-US"/>
          </a:p>
        </p:txBody>
      </p:sp>
    </p:spTree>
    <p:extLst>
      <p:ext uri="{BB962C8B-B14F-4D97-AF65-F5344CB8AC3E}">
        <p14:creationId xmlns:p14="http://schemas.microsoft.com/office/powerpoint/2010/main" val="95624339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838200" y="365125"/>
            <a:ext cx="10515600" cy="1325563"/>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1337282" y="1885950"/>
            <a:ext cx="2946866" cy="576262"/>
          </a:xfrm>
        </p:spPr>
        <p:txBody>
          <a:bodyPr anchor="b">
            <a:noAutofit/>
          </a:bodyPr>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8" name="Text Placeholder 3"/>
          <p:cNvSpPr>
            <a:spLocks noGrp="1"/>
          </p:cNvSpPr>
          <p:nvPr>
            <p:ph type="body" sz="half" idx="15"/>
          </p:nvPr>
        </p:nvSpPr>
        <p:spPr>
          <a:xfrm>
            <a:off x="1356798" y="257175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9" name="Text Placeholder 4"/>
          <p:cNvSpPr>
            <a:spLocks noGrp="1"/>
          </p:cNvSpPr>
          <p:nvPr>
            <p:ph type="body" sz="quarter" idx="3"/>
          </p:nvPr>
        </p:nvSpPr>
        <p:spPr>
          <a:xfrm>
            <a:off x="4587994" y="1885950"/>
            <a:ext cx="2936241" cy="576262"/>
          </a:xfrm>
        </p:spPr>
        <p:txBody>
          <a:bodyPr vert="horz" lIns="91440" tIns="45720" rIns="91440" bIns="45720" rtlCol="0" anchor="b">
            <a:no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smtClean="0"/>
              <a:t>Click to edit Master text styles</a:t>
            </a:r>
          </a:p>
        </p:txBody>
      </p:sp>
      <p:sp>
        <p:nvSpPr>
          <p:cNvPr id="10" name="Text Placeholder 3"/>
          <p:cNvSpPr>
            <a:spLocks noGrp="1"/>
          </p:cNvSpPr>
          <p:nvPr>
            <p:ph type="body" sz="half" idx="16"/>
          </p:nvPr>
        </p:nvSpPr>
        <p:spPr>
          <a:xfrm>
            <a:off x="4577441" y="257175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1" name="Text Placeholder 4"/>
          <p:cNvSpPr>
            <a:spLocks noGrp="1"/>
          </p:cNvSpPr>
          <p:nvPr>
            <p:ph type="body" sz="quarter" idx="13"/>
          </p:nvPr>
        </p:nvSpPr>
        <p:spPr>
          <a:xfrm>
            <a:off x="7829035" y="1885950"/>
            <a:ext cx="2932113" cy="576262"/>
          </a:xfrm>
        </p:spPr>
        <p:txBody>
          <a:bodyPr vert="horz" lIns="91440" tIns="45720" rIns="91440" bIns="45720" rtlCol="0" anchor="b">
            <a:noAutofit/>
          </a:bodyPr>
          <a:lstStyle>
            <a:lvl1pPr>
              <a:buNone/>
              <a:defRPr lang="en-US" sz="2400" b="0" dirty="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smtClean="0"/>
              <a:t>Click to edit Master text styles</a:t>
            </a:r>
          </a:p>
        </p:txBody>
      </p:sp>
      <p:sp>
        <p:nvSpPr>
          <p:cNvPr id="12" name="Text Placeholder 3"/>
          <p:cNvSpPr>
            <a:spLocks noGrp="1"/>
          </p:cNvSpPr>
          <p:nvPr>
            <p:ph type="body" sz="half" idx="17"/>
          </p:nvPr>
        </p:nvSpPr>
        <p:spPr>
          <a:xfrm>
            <a:off x="7829035" y="257175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3AB84D88-BE3B-3B4B-9A3D-4D14D0F8325F}" type="datetimeFigureOut">
              <a:rPr lang="en-US" smtClean="0"/>
              <a:t>2/24/16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B74F74A-7BF3-1C41-9DD5-AD56B693B424}" type="slidenum">
              <a:rPr lang="en-US" smtClean="0"/>
              <a:t>‹#›</a:t>
            </a:fld>
            <a:endParaRPr lang="en-US"/>
          </a:p>
        </p:txBody>
      </p:sp>
    </p:spTree>
    <p:extLst>
      <p:ext uri="{BB962C8B-B14F-4D97-AF65-F5344CB8AC3E}">
        <p14:creationId xmlns:p14="http://schemas.microsoft.com/office/powerpoint/2010/main" val="196257565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838200" y="365125"/>
            <a:ext cx="10515600" cy="1325563"/>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1332085" y="4297503"/>
            <a:ext cx="2940050"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Picture Placeholder 2"/>
          <p:cNvSpPr>
            <a:spLocks noGrp="1" noChangeAspect="1"/>
          </p:cNvSpPr>
          <p:nvPr>
            <p:ph type="pic" idx="15"/>
          </p:nvPr>
        </p:nvSpPr>
        <p:spPr>
          <a:xfrm>
            <a:off x="1332085" y="2256354"/>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21" name="Text Placeholder 3"/>
          <p:cNvSpPr>
            <a:spLocks noGrp="1"/>
          </p:cNvSpPr>
          <p:nvPr>
            <p:ph type="body" sz="half" idx="18"/>
          </p:nvPr>
        </p:nvSpPr>
        <p:spPr>
          <a:xfrm>
            <a:off x="1332085" y="4873765"/>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2" name="Text Placeholder 4"/>
          <p:cNvSpPr>
            <a:spLocks noGrp="1"/>
          </p:cNvSpPr>
          <p:nvPr>
            <p:ph type="body" sz="quarter" idx="3"/>
          </p:nvPr>
        </p:nvSpPr>
        <p:spPr>
          <a:xfrm>
            <a:off x="4568997" y="4297503"/>
            <a:ext cx="2930525"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3" name="Picture Placeholder 2"/>
          <p:cNvSpPr>
            <a:spLocks noGrp="1" noChangeAspect="1"/>
          </p:cNvSpPr>
          <p:nvPr>
            <p:ph type="pic" idx="21"/>
          </p:nvPr>
        </p:nvSpPr>
        <p:spPr>
          <a:xfrm>
            <a:off x="4568996" y="2256354"/>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24" name="Text Placeholder 3"/>
          <p:cNvSpPr>
            <a:spLocks noGrp="1"/>
          </p:cNvSpPr>
          <p:nvPr>
            <p:ph type="body" sz="half" idx="19"/>
          </p:nvPr>
        </p:nvSpPr>
        <p:spPr>
          <a:xfrm>
            <a:off x="4567644" y="4873764"/>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5" name="Text Placeholder 4"/>
          <p:cNvSpPr>
            <a:spLocks noGrp="1"/>
          </p:cNvSpPr>
          <p:nvPr>
            <p:ph type="body" sz="quarter" idx="13"/>
          </p:nvPr>
        </p:nvSpPr>
        <p:spPr>
          <a:xfrm>
            <a:off x="7804322" y="4297503"/>
            <a:ext cx="2932113"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6" name="Picture Placeholder 2"/>
          <p:cNvSpPr>
            <a:spLocks noGrp="1" noChangeAspect="1"/>
          </p:cNvSpPr>
          <p:nvPr>
            <p:ph type="pic" idx="22"/>
          </p:nvPr>
        </p:nvSpPr>
        <p:spPr>
          <a:xfrm>
            <a:off x="7804321" y="2256354"/>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27" name="Text Placeholder 3"/>
          <p:cNvSpPr>
            <a:spLocks noGrp="1"/>
          </p:cNvSpPr>
          <p:nvPr>
            <p:ph type="body" sz="half" idx="20"/>
          </p:nvPr>
        </p:nvSpPr>
        <p:spPr>
          <a:xfrm>
            <a:off x="7804197" y="4873762"/>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3AB84D88-BE3B-3B4B-9A3D-4D14D0F8325F}" type="datetimeFigureOut">
              <a:rPr lang="en-US" smtClean="0"/>
              <a:t>2/24/16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B74F74A-7BF3-1C41-9DD5-AD56B693B424}" type="slidenum">
              <a:rPr lang="en-US" smtClean="0"/>
              <a:t>‹#›</a:t>
            </a:fld>
            <a:endParaRPr lang="en-US"/>
          </a:p>
        </p:txBody>
      </p:sp>
    </p:spTree>
    <p:extLst>
      <p:ext uri="{BB962C8B-B14F-4D97-AF65-F5344CB8AC3E}">
        <p14:creationId xmlns:p14="http://schemas.microsoft.com/office/powerpoint/2010/main" val="180761527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AB84D88-BE3B-3B4B-9A3D-4D14D0F8325F}" type="datetimeFigureOut">
              <a:rPr lang="en-US" smtClean="0"/>
              <a:t>2/24/16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B74F74A-7BF3-1C41-9DD5-AD56B693B424}" type="slidenum">
              <a:rPr lang="en-US" smtClean="0"/>
              <a:t>‹#›</a:t>
            </a:fld>
            <a:endParaRPr lang="en-US"/>
          </a:p>
        </p:txBody>
      </p:sp>
    </p:spTree>
    <p:extLst>
      <p:ext uri="{BB962C8B-B14F-4D97-AF65-F5344CB8AC3E}">
        <p14:creationId xmlns:p14="http://schemas.microsoft.com/office/powerpoint/2010/main" val="13880643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AB84D88-BE3B-3B4B-9A3D-4D14D0F8325F}" type="datetimeFigureOut">
              <a:rPr lang="en-US" smtClean="0"/>
              <a:t>2/24/16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B74F74A-7BF3-1C41-9DD5-AD56B693B424}" type="slidenum">
              <a:rPr lang="en-US" smtClean="0"/>
              <a:t>‹#›</a:t>
            </a:fld>
            <a:endParaRPr lang="en-US"/>
          </a:p>
        </p:txBody>
      </p:sp>
    </p:spTree>
    <p:extLst>
      <p:ext uri="{BB962C8B-B14F-4D97-AF65-F5344CB8AC3E}">
        <p14:creationId xmlns:p14="http://schemas.microsoft.com/office/powerpoint/2010/main" val="7524283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Main Contents, Karl">
    <p:spTree>
      <p:nvGrpSpPr>
        <p:cNvPr id="1" name=""/>
        <p:cNvGrpSpPr/>
        <p:nvPr/>
      </p:nvGrpSpPr>
      <p:grpSpPr>
        <a:xfrm>
          <a:off x="0" y="0"/>
          <a:ext cx="0" cy="0"/>
          <a:chOff x="0" y="0"/>
          <a:chExt cx="0" cy="0"/>
        </a:xfrm>
      </p:grpSpPr>
      <p:sp>
        <p:nvSpPr>
          <p:cNvPr id="8"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AB84D88-BE3B-3B4B-9A3D-4D14D0F8325F}" type="datetimeFigureOut">
              <a:rPr lang="en-US" smtClean="0"/>
              <a:t>2/24/16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B74F74A-7BF3-1C41-9DD5-AD56B693B424}" type="slidenum">
              <a:rPr lang="en-US" smtClean="0"/>
              <a:t>‹#›</a:t>
            </a:fld>
            <a:endParaRPr lang="en-US"/>
          </a:p>
        </p:txBody>
      </p:sp>
    </p:spTree>
    <p:extLst>
      <p:ext uri="{BB962C8B-B14F-4D97-AF65-F5344CB8AC3E}">
        <p14:creationId xmlns:p14="http://schemas.microsoft.com/office/powerpoint/2010/main" val="919428452"/>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Title 1"/>
          <p:cNvSpPr>
            <a:spLocks noGrp="1"/>
          </p:cNvSpPr>
          <p:nvPr>
            <p:ph type="ctrTitle"/>
          </p:nvPr>
        </p:nvSpPr>
        <p:spPr>
          <a:xfrm>
            <a:off x="854532" y="4464028"/>
            <a:ext cx="9144000" cy="1641490"/>
          </a:xfrm>
        </p:spPr>
        <p:txBody>
          <a:bodyPr wrap="none" anchor="t">
            <a:normAutofit/>
          </a:bodyPr>
          <a:lstStyle>
            <a:lvl1pPr algn="l">
              <a:defRPr sz="9600" b="0" spc="-300">
                <a:gradFill flip="none" rotWithShape="1">
                  <a:gsLst>
                    <a:gs pos="32000">
                      <a:schemeClr val="tx1">
                        <a:lumMod val="89000"/>
                      </a:schemeClr>
                    </a:gs>
                    <a:gs pos="0">
                      <a:schemeClr val="bg1">
                        <a:lumMod val="47000"/>
                        <a:lumOff val="53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smtClean="0"/>
              <a:t>Click to edit Master title style</a:t>
            </a:r>
            <a:endParaRPr lang="en-US" dirty="0"/>
          </a:p>
        </p:txBody>
      </p:sp>
      <p:sp>
        <p:nvSpPr>
          <p:cNvPr id="8" name="Subtitle 2"/>
          <p:cNvSpPr>
            <a:spLocks noGrp="1"/>
          </p:cNvSpPr>
          <p:nvPr>
            <p:ph type="subTitle" idx="1"/>
          </p:nvPr>
        </p:nvSpPr>
        <p:spPr>
          <a:xfrm>
            <a:off x="854532" y="3693674"/>
            <a:ext cx="9144000" cy="754025"/>
          </a:xfrm>
        </p:spPr>
        <p:txBody>
          <a:bodyPr anchor="b">
            <a:normAutofit/>
          </a:bodyPr>
          <a:lstStyle>
            <a:lvl1pPr marL="0" indent="0" algn="l">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3AB84D88-BE3B-3B4B-9A3D-4D14D0F8325F}" type="datetimeFigureOut">
              <a:rPr lang="en-US" smtClean="0"/>
              <a:t>2/24/16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B74F74A-7BF3-1C41-9DD5-AD56B693B424}" type="slidenum">
              <a:rPr lang="en-US" smtClean="0"/>
              <a:t>‹#›</a:t>
            </a:fld>
            <a:endParaRPr lang="en-US"/>
          </a:p>
        </p:txBody>
      </p:sp>
    </p:spTree>
    <p:extLst>
      <p:ext uri="{BB962C8B-B14F-4D97-AF65-F5344CB8AC3E}">
        <p14:creationId xmlns:p14="http://schemas.microsoft.com/office/powerpoint/2010/main" val="16891525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20000" y="1825625"/>
            <a:ext cx="5025216"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319840" y="1825625"/>
            <a:ext cx="503396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3AB84D88-BE3B-3B4B-9A3D-4D14D0F8325F}" type="datetimeFigureOut">
              <a:rPr lang="en-US" smtClean="0"/>
              <a:t>2/24/16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B74F74A-7BF3-1C41-9DD5-AD56B693B424}" type="slidenum">
              <a:rPr lang="en-US" smtClean="0"/>
              <a:t>‹#›</a:t>
            </a:fld>
            <a:endParaRPr lang="en-US"/>
          </a:p>
        </p:txBody>
      </p:sp>
    </p:spTree>
    <p:extLst>
      <p:ext uri="{BB962C8B-B14F-4D97-AF65-F5344CB8AC3E}">
        <p14:creationId xmlns:p14="http://schemas.microsoft.com/office/powerpoint/2010/main" val="20014017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120000" y="1681163"/>
            <a:ext cx="5025216" cy="823912"/>
          </a:xfrm>
        </p:spPr>
        <p:txBody>
          <a:bodyPr anchor="b"/>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20000" y="2505075"/>
            <a:ext cx="5025216"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319840" y="1681163"/>
            <a:ext cx="5035548" cy="823912"/>
          </a:xfrm>
        </p:spPr>
        <p:txBody>
          <a:bodyPr vert="horz" lIns="91440" tIns="45720" rIns="91440" bIns="45720" rtlCol="0" anchor="b">
            <a:norm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smtClean="0"/>
              <a:t>Click to edit Master text styles</a:t>
            </a:r>
          </a:p>
        </p:txBody>
      </p:sp>
      <p:sp>
        <p:nvSpPr>
          <p:cNvPr id="6" name="Content Placeholder 5"/>
          <p:cNvSpPr>
            <a:spLocks noGrp="1"/>
          </p:cNvSpPr>
          <p:nvPr>
            <p:ph sz="quarter" idx="4"/>
          </p:nvPr>
        </p:nvSpPr>
        <p:spPr>
          <a:xfrm>
            <a:off x="6319840" y="2505075"/>
            <a:ext cx="503554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3AB84D88-BE3B-3B4B-9A3D-4D14D0F8325F}" type="datetimeFigureOut">
              <a:rPr lang="en-US" smtClean="0"/>
              <a:t>2/24/16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B74F74A-7BF3-1C41-9DD5-AD56B693B424}" type="slidenum">
              <a:rPr lang="en-US" smtClean="0"/>
              <a:t>‹#›</a:t>
            </a:fld>
            <a:endParaRPr lang="en-US"/>
          </a:p>
        </p:txBody>
      </p:sp>
    </p:spTree>
    <p:extLst>
      <p:ext uri="{BB962C8B-B14F-4D97-AF65-F5344CB8AC3E}">
        <p14:creationId xmlns:p14="http://schemas.microsoft.com/office/powerpoint/2010/main" val="15220089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3AB84D88-BE3B-3B4B-9A3D-4D14D0F8325F}" type="datetimeFigureOut">
              <a:rPr lang="en-US" smtClean="0"/>
              <a:t>2/24/16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B74F74A-7BF3-1C41-9DD5-AD56B693B424}" type="slidenum">
              <a:rPr lang="en-US" smtClean="0"/>
              <a:t>‹#›</a:t>
            </a:fld>
            <a:endParaRPr lang="en-US"/>
          </a:p>
        </p:txBody>
      </p:sp>
    </p:spTree>
    <p:extLst>
      <p:ext uri="{BB962C8B-B14F-4D97-AF65-F5344CB8AC3E}">
        <p14:creationId xmlns:p14="http://schemas.microsoft.com/office/powerpoint/2010/main" val="17265183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AB84D88-BE3B-3B4B-9A3D-4D14D0F8325F}" type="datetimeFigureOut">
              <a:rPr lang="en-US" smtClean="0"/>
              <a:t>2/24/16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B74F74A-7BF3-1C41-9DD5-AD56B693B424}" type="slidenum">
              <a:rPr lang="en-US" smtClean="0"/>
              <a:t>‹#›</a:t>
            </a:fld>
            <a:endParaRPr lang="en-US"/>
          </a:p>
        </p:txBody>
      </p:sp>
    </p:spTree>
    <p:extLst>
      <p:ext uri="{BB962C8B-B14F-4D97-AF65-F5344CB8AC3E}">
        <p14:creationId xmlns:p14="http://schemas.microsoft.com/office/powerpoint/2010/main" val="7949710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AB84D88-BE3B-3B4B-9A3D-4D14D0F8325F}" type="datetimeFigureOut">
              <a:rPr lang="en-US" smtClean="0"/>
              <a:t>2/24/16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B74F74A-7BF3-1C41-9DD5-AD56B693B424}" type="slidenum">
              <a:rPr lang="en-US" smtClean="0"/>
              <a:t>‹#›</a:t>
            </a:fld>
            <a:endParaRPr lang="en-US"/>
          </a:p>
        </p:txBody>
      </p:sp>
    </p:spTree>
    <p:extLst>
      <p:ext uri="{BB962C8B-B14F-4D97-AF65-F5344CB8AC3E}">
        <p14:creationId xmlns:p14="http://schemas.microsoft.com/office/powerpoint/2010/main" val="15822996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AB84D88-BE3B-3B4B-9A3D-4D14D0F8325F}" type="datetimeFigureOut">
              <a:rPr lang="en-US" smtClean="0"/>
              <a:t>2/24/16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B74F74A-7BF3-1C41-9DD5-AD56B693B424}" type="slidenum">
              <a:rPr lang="en-US" smtClean="0"/>
              <a:t>‹#›</a:t>
            </a:fld>
            <a:endParaRPr lang="en-US"/>
          </a:p>
        </p:txBody>
      </p:sp>
    </p:spTree>
    <p:extLst>
      <p:ext uri="{BB962C8B-B14F-4D97-AF65-F5344CB8AC3E}">
        <p14:creationId xmlns:p14="http://schemas.microsoft.com/office/powerpoint/2010/main" val="1419527662"/>
      </p:ext>
    </p:extLst>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image" Target="../media/image2.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theme" Target="../theme/theme1.xml"/><Relationship Id="rId19"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120000" y="1825625"/>
            <a:ext cx="102338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3AB84D88-BE3B-3B4B-9A3D-4D14D0F8325F}" type="datetimeFigureOut">
              <a:rPr lang="en-US" smtClean="0"/>
              <a:t>2/24/16</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8B74F74A-7BF3-1C41-9DD5-AD56B693B424}" type="slidenum">
              <a:rPr lang="en-US" smtClean="0"/>
              <a:t>‹#›</a:t>
            </a:fld>
            <a:endParaRPr lang="en-US"/>
          </a:p>
        </p:txBody>
      </p:sp>
      <p:pic>
        <p:nvPicPr>
          <p:cNvPr id="7" name="Picture 6"/>
          <p:cNvPicPr>
            <a:picLocks noChangeAspect="1"/>
          </p:cNvPicPr>
          <p:nvPr userDrawn="1"/>
        </p:nvPicPr>
        <p:blipFill>
          <a:blip r:embed="rId20" cstate="print">
            <a:extLst>
              <a:ext uri="{28A0092B-C50C-407E-A947-70E740481C1C}">
                <a14:useLocalDpi xmlns:a14="http://schemas.microsoft.com/office/drawing/2010/main"/>
              </a:ext>
            </a:extLst>
          </a:blip>
          <a:stretch>
            <a:fillRect/>
          </a:stretch>
        </p:blipFill>
        <p:spPr>
          <a:xfrm>
            <a:off x="10730344" y="0"/>
            <a:ext cx="1477819" cy="886691"/>
          </a:xfrm>
          <a:prstGeom prst="rect">
            <a:avLst/>
          </a:prstGeom>
        </p:spPr>
      </p:pic>
    </p:spTree>
    <p:extLst>
      <p:ext uri="{BB962C8B-B14F-4D97-AF65-F5344CB8AC3E}">
        <p14:creationId xmlns:p14="http://schemas.microsoft.com/office/powerpoint/2010/main" val="1174030289"/>
      </p:ext>
    </p:extLst>
  </p:cSld>
  <p:clrMap bg1="dk1" tx1="lt1" bg2="dk2" tx2="lt2" accent1="accent1" accent2="accent2" accent3="accent3" accent4="accent4" accent5="accent5" accent6="accent6" hlink="hlink" folHlink="folHlink"/>
  <p:sldLayoutIdLst>
    <p:sldLayoutId id="2147483937" r:id="rId1"/>
    <p:sldLayoutId id="2147483938" r:id="rId2"/>
    <p:sldLayoutId id="2147483939" r:id="rId3"/>
    <p:sldLayoutId id="2147483940" r:id="rId4"/>
    <p:sldLayoutId id="2147483941" r:id="rId5"/>
    <p:sldLayoutId id="2147483942" r:id="rId6"/>
    <p:sldLayoutId id="2147483943" r:id="rId7"/>
    <p:sldLayoutId id="2147483944" r:id="rId8"/>
    <p:sldLayoutId id="2147483945" r:id="rId9"/>
    <p:sldLayoutId id="2147483946" r:id="rId10"/>
    <p:sldLayoutId id="2147483947" r:id="rId11"/>
    <p:sldLayoutId id="2147483948" r:id="rId12"/>
    <p:sldLayoutId id="2147483949" r:id="rId13"/>
    <p:sldLayoutId id="2147483950" r:id="rId14"/>
    <p:sldLayoutId id="2147483951" r:id="rId15"/>
    <p:sldLayoutId id="2147483952" r:id="rId16"/>
    <p:sldLayoutId id="2147483953" r:id="rId17"/>
  </p:sldLayoutIdLst>
  <p:timing>
    <p:tnLst>
      <p:par>
        <p:cTn id="1" dur="indefinite" restart="never" nodeType="tmRoot"/>
      </p:par>
    </p:tnLst>
  </p:timing>
  <p:txStyles>
    <p:title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5.tiff"/></Relationships>
</file>

<file path=ppt/slides/_rels/slide11.xml.rels><?xml version="1.0" encoding="UTF-8" standalone="yes"?>
<Relationships xmlns="http://schemas.openxmlformats.org/package/2006/relationships"><Relationship Id="rId3" Type="http://schemas.openxmlformats.org/officeDocument/2006/relationships/image" Target="../media/image16.tiff"/><Relationship Id="rId4" Type="http://schemas.openxmlformats.org/officeDocument/2006/relationships/image" Target="../media/image17.tiff"/><Relationship Id="rId5" Type="http://schemas.openxmlformats.org/officeDocument/2006/relationships/image" Target="../media/image18.tiff"/><Relationship Id="rId6" Type="http://schemas.openxmlformats.org/officeDocument/2006/relationships/image" Target="../media/image19.tiff"/><Relationship Id="rId7" Type="http://schemas.openxmlformats.org/officeDocument/2006/relationships/image" Target="../media/image20.tiff"/><Relationship Id="rId8" Type="http://schemas.openxmlformats.org/officeDocument/2006/relationships/image" Target="../media/image21.tiff"/><Relationship Id="rId9" Type="http://schemas.openxmlformats.org/officeDocument/2006/relationships/image" Target="../media/image22.tiff"/><Relationship Id="rId10" Type="http://schemas.openxmlformats.org/officeDocument/2006/relationships/image" Target="../media/image23.tiff"/><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png"/><Relationship Id="rId5" Type="http://schemas.openxmlformats.org/officeDocument/2006/relationships/image" Target="../media/image26.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7.png"/></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0.png"/><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2.pn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33.png"/></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image" Target="../media/image35.pn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3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3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hyperlink" Target="http://www.scholarplot.com/"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3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39.em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40.png"/></Relationships>
</file>

<file path=ppt/slides/_rels/slide25.xml.rels><?xml version="1.0" encoding="UTF-8" standalone="yes"?>
<Relationships xmlns="http://schemas.openxmlformats.org/package/2006/relationships"><Relationship Id="rId3" Type="http://schemas.openxmlformats.org/officeDocument/2006/relationships/image" Target="../media/image41.png"/><Relationship Id="rId4" Type="http://schemas.openxmlformats.org/officeDocument/2006/relationships/image" Target="../media/image42.png"/><Relationship Id="rId5" Type="http://schemas.openxmlformats.org/officeDocument/2006/relationships/image" Target="../media/image43.png"/><Relationship Id="rId6" Type="http://schemas.openxmlformats.org/officeDocument/2006/relationships/image" Target="../media/image44.png"/><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6.xml.rels><?xml version="1.0" encoding="UTF-8" standalone="yes"?>
<Relationships xmlns="http://schemas.openxmlformats.org/package/2006/relationships"><Relationship Id="rId3" Type="http://schemas.openxmlformats.org/officeDocument/2006/relationships/image" Target="../media/image45.png"/><Relationship Id="rId4" Type="http://schemas.openxmlformats.org/officeDocument/2006/relationships/image" Target="../media/image46.png"/><Relationship Id="rId5" Type="http://schemas.openxmlformats.org/officeDocument/2006/relationships/image" Target="../media/image47.png"/><Relationship Id="rId6" Type="http://schemas.openxmlformats.org/officeDocument/2006/relationships/image" Target="../media/image48.png"/><Relationship Id="rId7" Type="http://schemas.openxmlformats.org/officeDocument/2006/relationships/image" Target="../media/image49.png"/><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7.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8.xml.rels><?xml version="1.0" encoding="UTF-8" standalone="yes"?>
<Relationships xmlns="http://schemas.openxmlformats.org/package/2006/relationships"><Relationship Id="rId3" Type="http://schemas.openxmlformats.org/officeDocument/2006/relationships/hyperlink" Target="https://github.com/ckreibich/scholar.py" TargetMode="External"/><Relationship Id="rId4" Type="http://schemas.openxmlformats.org/officeDocument/2006/relationships/hyperlink" Target="http://www.csullender.com/scholar/" TargetMode="External"/><Relationship Id="rId1" Type="http://schemas.openxmlformats.org/officeDocument/2006/relationships/slideLayout" Target="../slideLayouts/slideLayout2.xml"/><Relationship Id="rId2" Type="http://schemas.openxmlformats.org/officeDocument/2006/relationships/hyperlink" Target="http://www.sas.com/en_us/insights/big-data/data-visualization.html"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3.tiff"/><Relationship Id="rId4" Type="http://schemas.openxmlformats.org/officeDocument/2006/relationships/image" Target="../media/image4.tiff"/><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5.tiff"/><Relationship Id="rId4" Type="http://schemas.openxmlformats.org/officeDocument/2006/relationships/image" Target="../media/image6.tiff"/><Relationship Id="rId5" Type="http://schemas.openxmlformats.org/officeDocument/2006/relationships/image" Target="../media/image7.tiff"/><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8.tif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 Id="rId6" Type="http://schemas.openxmlformats.org/officeDocument/2006/relationships/image" Target="../media/image12.tiff"/><Relationship Id="rId7" Type="http://schemas.openxmlformats.org/officeDocument/2006/relationships/image" Target="../media/image13.tiff"/><Relationship Id="rId8" Type="http://schemas.openxmlformats.org/officeDocument/2006/relationships/image" Target="../media/image14.tiff"/><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51353" y="425885"/>
            <a:ext cx="10702447" cy="5679633"/>
          </a:xfrm>
        </p:spPr>
        <p:txBody>
          <a:bodyPr>
            <a:normAutofit/>
          </a:bodyPr>
          <a:lstStyle/>
          <a:p>
            <a:pPr algn="l"/>
            <a:r>
              <a:rPr lang="en-US" sz="5400" spc="0" dirty="0" smtClean="0">
                <a:latin typeface="Adobe Heiti Std R" charset="-122"/>
                <a:ea typeface="Adobe Heiti Std R" charset="-122"/>
                <a:cs typeface="Adobe Heiti Std R" charset="-122"/>
              </a:rPr>
              <a:t>Scholar Plot –</a:t>
            </a:r>
            <a:br>
              <a:rPr lang="en-US" sz="5400" spc="0" dirty="0" smtClean="0">
                <a:latin typeface="Adobe Heiti Std R" charset="-122"/>
                <a:ea typeface="Adobe Heiti Std R" charset="-122"/>
                <a:cs typeface="Adobe Heiti Std R" charset="-122"/>
              </a:rPr>
            </a:br>
            <a:r>
              <a:rPr lang="en-US" sz="5400" spc="0" dirty="0" smtClean="0">
                <a:latin typeface="Adobe Heiti Std R" charset="-122"/>
                <a:ea typeface="Adobe Heiti Std R" charset="-122"/>
                <a:cs typeface="Adobe Heiti Std R" charset="-122"/>
              </a:rPr>
              <a:t>Data Visualization Methods</a:t>
            </a:r>
            <a:br>
              <a:rPr lang="en-US" sz="5400" spc="0" dirty="0" smtClean="0">
                <a:latin typeface="Adobe Heiti Std R" charset="-122"/>
                <a:ea typeface="Adobe Heiti Std R" charset="-122"/>
                <a:cs typeface="Adobe Heiti Std R" charset="-122"/>
              </a:rPr>
            </a:br>
            <a:r>
              <a:rPr lang="en-US" sz="5400" spc="0" dirty="0" smtClean="0">
                <a:latin typeface="Adobe Heiti Std R" charset="-122"/>
                <a:ea typeface="Adobe Heiti Std R" charset="-122"/>
                <a:cs typeface="Adobe Heiti Std R" charset="-122"/>
              </a:rPr>
              <a:t>for Scientific Careers</a:t>
            </a:r>
            <a:endParaRPr lang="en-US" sz="5400" spc="0" dirty="0">
              <a:latin typeface="Adobe Heiti Std R" charset="-122"/>
              <a:ea typeface="Adobe Heiti Std R" charset="-122"/>
              <a:cs typeface="Adobe Heiti Std R" charset="-122"/>
            </a:endParaRPr>
          </a:p>
        </p:txBody>
      </p:sp>
      <p:sp>
        <p:nvSpPr>
          <p:cNvPr id="3" name="Subtitle 2"/>
          <p:cNvSpPr>
            <a:spLocks noGrp="1"/>
          </p:cNvSpPr>
          <p:nvPr>
            <p:ph type="subTitle" idx="1"/>
          </p:nvPr>
        </p:nvSpPr>
        <p:spPr>
          <a:xfrm>
            <a:off x="2587929" y="4149797"/>
            <a:ext cx="6829294" cy="1955721"/>
          </a:xfrm>
        </p:spPr>
        <p:txBody>
          <a:bodyPr>
            <a:normAutofit fontScale="77500" lnSpcReduction="20000"/>
          </a:bodyPr>
          <a:lstStyle/>
          <a:p>
            <a:pPr algn="ctr"/>
            <a:r>
              <a:rPr lang="en-US" dirty="0" smtClean="0"/>
              <a:t>Kyeongan (Karl) Kwon</a:t>
            </a:r>
          </a:p>
          <a:p>
            <a:pPr algn="ctr"/>
            <a:r>
              <a:rPr lang="en-US" dirty="0"/>
              <a:t>PhD </a:t>
            </a:r>
            <a:r>
              <a:rPr lang="en-US" dirty="0" smtClean="0"/>
              <a:t>Proposal</a:t>
            </a:r>
          </a:p>
          <a:p>
            <a:pPr algn="ctr"/>
            <a:endParaRPr lang="en-US" dirty="0" smtClean="0"/>
          </a:p>
          <a:p>
            <a:pPr algn="ctr"/>
            <a:r>
              <a:rPr lang="en-US" dirty="0" smtClean="0"/>
              <a:t>Advisor: Prof. Ioannis Pavlidis</a:t>
            </a:r>
            <a:endParaRPr lang="en-US" dirty="0"/>
          </a:p>
          <a:p>
            <a:pPr algn="ctr"/>
            <a:r>
              <a:rPr lang="en-US" dirty="0" smtClean="0"/>
              <a:t>Feb 26,</a:t>
            </a:r>
            <a:r>
              <a:rPr lang="ko-KR" altLang="en-US" dirty="0" smtClean="0"/>
              <a:t> </a:t>
            </a:r>
            <a:r>
              <a:rPr lang="en-US" dirty="0" smtClean="0"/>
              <a:t>2016</a:t>
            </a:r>
            <a:endParaRPr lang="ko-KR" altLang="en-US" dirty="0" smtClean="0"/>
          </a:p>
        </p:txBody>
      </p:sp>
    </p:spTree>
    <p:extLst>
      <p:ext uri="{BB962C8B-B14F-4D97-AF65-F5344CB8AC3E}">
        <p14:creationId xmlns:p14="http://schemas.microsoft.com/office/powerpoint/2010/main" val="16658065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missing</a:t>
            </a:r>
            <a:endParaRPr lang="en-US" dirty="0"/>
          </a:p>
        </p:txBody>
      </p:sp>
      <p:sp>
        <p:nvSpPr>
          <p:cNvPr id="6" name="Content Placeholder 5"/>
          <p:cNvSpPr>
            <a:spLocks noGrp="1"/>
          </p:cNvSpPr>
          <p:nvPr>
            <p:ph idx="1"/>
          </p:nvPr>
        </p:nvSpPr>
        <p:spPr>
          <a:xfrm>
            <a:off x="1120000" y="1825625"/>
            <a:ext cx="10233800" cy="4351338"/>
          </a:xfrm>
        </p:spPr>
        <p:txBody>
          <a:bodyPr/>
          <a:lstStyle/>
          <a:p>
            <a:r>
              <a:rPr lang="en-US" dirty="0" smtClean="0"/>
              <a:t>Summary Interface</a:t>
            </a:r>
          </a:p>
          <a:p>
            <a:r>
              <a:rPr lang="en-US" dirty="0" smtClean="0"/>
              <a:t>No articulating philosophy about academic merit</a:t>
            </a:r>
          </a:p>
          <a:p>
            <a:endParaRPr lang="en-US" dirty="0"/>
          </a:p>
          <a:p>
            <a:r>
              <a:rPr lang="en-US" sz="3600" dirty="0" smtClean="0"/>
              <a:t>Scholar Plot  fills the gap</a:t>
            </a:r>
          </a:p>
          <a:p>
            <a:pPr lvl="1"/>
            <a:r>
              <a:rPr lang="en-US" sz="3200" dirty="0" smtClean="0"/>
              <a:t>Visual summary</a:t>
            </a:r>
          </a:p>
          <a:p>
            <a:pPr lvl="1"/>
            <a:r>
              <a:rPr lang="en-US" sz="3200" dirty="0" smtClean="0"/>
              <a:t>Solid scheme for academic merit</a:t>
            </a:r>
            <a:endParaRPr lang="en-US" dirty="0" smtClean="0"/>
          </a:p>
        </p:txBody>
      </p:sp>
      <p:pic>
        <p:nvPicPr>
          <p:cNvPr id="5" name="Picture 4"/>
          <p:cNvPicPr>
            <a:picLocks noChangeAspect="1"/>
          </p:cNvPicPr>
          <p:nvPr/>
        </p:nvPicPr>
        <p:blipFill>
          <a:blip r:embed="rId3"/>
          <a:stretch>
            <a:fillRect/>
          </a:stretch>
        </p:blipFill>
        <p:spPr>
          <a:xfrm>
            <a:off x="731380" y="3307080"/>
            <a:ext cx="624840" cy="624840"/>
          </a:xfrm>
          <a:prstGeom prst="rect">
            <a:avLst/>
          </a:prstGeom>
        </p:spPr>
      </p:pic>
    </p:spTree>
    <p:extLst>
      <p:ext uri="{BB962C8B-B14F-4D97-AF65-F5344CB8AC3E}">
        <p14:creationId xmlns:p14="http://schemas.microsoft.com/office/powerpoint/2010/main" val="2436499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blinds(horizontal)">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blinds(horizontal)">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6">
                                            <p:txEl>
                                              <p:pRg st="3" end="3"/>
                                            </p:txEl>
                                          </p:spTgt>
                                        </p:tgtEl>
                                        <p:attrNameLst>
                                          <p:attrName>style.visibility</p:attrName>
                                        </p:attrNameLst>
                                      </p:cBhvr>
                                      <p:to>
                                        <p:strVal val="visible"/>
                                      </p:to>
                                    </p:set>
                                    <p:animEffect transition="in" filter="blinds(horizontal)">
                                      <p:cBhvr>
                                        <p:cTn id="17" dur="500"/>
                                        <p:tgtEl>
                                          <p:spTgt spid="6">
                                            <p:txEl>
                                              <p:pRg st="3" end="3"/>
                                            </p:txEl>
                                          </p:spTgt>
                                        </p:tgtEl>
                                      </p:cBhvr>
                                    </p:animEffect>
                                  </p:childTnLst>
                                </p:cTn>
                              </p:par>
                              <p:par>
                                <p:cTn id="18" presetID="3" presetClass="entr" presetSubtype="10" fill="hold" grpId="0" nodeType="withEffect">
                                  <p:stCondLst>
                                    <p:cond delay="0"/>
                                  </p:stCondLst>
                                  <p:childTnLst>
                                    <p:set>
                                      <p:cBhvr>
                                        <p:cTn id="19" dur="1" fill="hold">
                                          <p:stCondLst>
                                            <p:cond delay="0"/>
                                          </p:stCondLst>
                                        </p:cTn>
                                        <p:tgtEl>
                                          <p:spTgt spid="6">
                                            <p:txEl>
                                              <p:pRg st="4" end="4"/>
                                            </p:txEl>
                                          </p:spTgt>
                                        </p:tgtEl>
                                        <p:attrNameLst>
                                          <p:attrName>style.visibility</p:attrName>
                                        </p:attrNameLst>
                                      </p:cBhvr>
                                      <p:to>
                                        <p:strVal val="visible"/>
                                      </p:to>
                                    </p:set>
                                    <p:animEffect transition="in" filter="blinds(horizontal)">
                                      <p:cBhvr>
                                        <p:cTn id="20" dur="500"/>
                                        <p:tgtEl>
                                          <p:spTgt spid="6">
                                            <p:txEl>
                                              <p:pRg st="4" end="4"/>
                                            </p:txEl>
                                          </p:spTgt>
                                        </p:tgtEl>
                                      </p:cBhvr>
                                    </p:animEffect>
                                  </p:childTnLst>
                                </p:cTn>
                              </p:par>
                              <p:par>
                                <p:cTn id="21" presetID="3" presetClass="entr" presetSubtype="10" fill="hold" grpId="0" nodeType="withEffect">
                                  <p:stCondLst>
                                    <p:cond delay="0"/>
                                  </p:stCondLst>
                                  <p:childTnLst>
                                    <p:set>
                                      <p:cBhvr>
                                        <p:cTn id="22" dur="1" fill="hold">
                                          <p:stCondLst>
                                            <p:cond delay="0"/>
                                          </p:stCondLst>
                                        </p:cTn>
                                        <p:tgtEl>
                                          <p:spTgt spid="6">
                                            <p:txEl>
                                              <p:pRg st="5" end="5"/>
                                            </p:txEl>
                                          </p:spTgt>
                                        </p:tgtEl>
                                        <p:attrNameLst>
                                          <p:attrName>style.visibility</p:attrName>
                                        </p:attrNameLst>
                                      </p:cBhvr>
                                      <p:to>
                                        <p:strVal val="visible"/>
                                      </p:to>
                                    </p:set>
                                    <p:animEffect transition="in" filter="blinds(horizontal)">
                                      <p:cBhvr>
                                        <p:cTn id="23" dur="500"/>
                                        <p:tgtEl>
                                          <p:spTgt spid="6">
                                            <p:txEl>
                                              <p:pRg st="5" end="5"/>
                                            </p:txEl>
                                          </p:spTgt>
                                        </p:tgtEl>
                                      </p:cBhvr>
                                    </p:animEffect>
                                  </p:childTnLst>
                                </p:cTn>
                              </p:par>
                              <p:par>
                                <p:cTn id="24" presetID="3" presetClass="entr" presetSubtype="10" fill="hold" nodeType="with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blinds(horizontal)">
                                      <p:cBhvr>
                                        <p:cTn id="2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Philosophy of Design</a:t>
            </a:r>
            <a:endParaRPr lang="en-US" dirty="0"/>
          </a:p>
        </p:txBody>
      </p:sp>
      <p:sp>
        <p:nvSpPr>
          <p:cNvPr id="3" name="Content Placeholder 2"/>
          <p:cNvSpPr>
            <a:spLocks noGrp="1"/>
          </p:cNvSpPr>
          <p:nvPr>
            <p:ph idx="1"/>
          </p:nvPr>
        </p:nvSpPr>
        <p:spPr/>
        <p:txBody>
          <a:bodyPr/>
          <a:lstStyle/>
          <a:p>
            <a:r>
              <a:rPr lang="en-US" dirty="0" smtClean="0"/>
              <a:t>What would be the evaluation system to articulate</a:t>
            </a:r>
          </a:p>
          <a:p>
            <a:pPr marL="914400" lvl="1" indent="-457200">
              <a:buFont typeface="+mj-lt"/>
              <a:buAutoNum type="arabicPeriod"/>
            </a:pPr>
            <a:r>
              <a:rPr lang="en-US" dirty="0" smtClean="0"/>
              <a:t>Impact</a:t>
            </a:r>
          </a:p>
          <a:p>
            <a:pPr marL="914400" lvl="1" indent="-457200">
              <a:buFont typeface="+mj-lt"/>
              <a:buAutoNum type="arabicPeriod"/>
            </a:pPr>
            <a:r>
              <a:rPr lang="en-US" dirty="0" smtClean="0"/>
              <a:t>Prestige</a:t>
            </a:r>
          </a:p>
          <a:p>
            <a:pPr marL="914400" lvl="1" indent="-457200">
              <a:buFont typeface="+mj-lt"/>
              <a:buAutoNum type="arabicPeriod"/>
            </a:pPr>
            <a:r>
              <a:rPr lang="en-US" dirty="0" smtClean="0"/>
              <a:t>Funding</a:t>
            </a:r>
          </a:p>
          <a:p>
            <a:endParaRPr lang="en-US" dirty="0" smtClean="0"/>
          </a:p>
          <a:p>
            <a:r>
              <a:rPr lang="en-US" dirty="0" smtClean="0"/>
              <a:t>Scholar Plot to reflect</a:t>
            </a:r>
          </a:p>
          <a:p>
            <a:pPr marL="914400" lvl="1" indent="-457200">
              <a:buFont typeface="+mj-lt"/>
              <a:buAutoNum type="arabicPeriod"/>
            </a:pPr>
            <a:r>
              <a:rPr lang="en-US" dirty="0" smtClean="0"/>
              <a:t>Impact on the vertical scale</a:t>
            </a:r>
          </a:p>
          <a:p>
            <a:pPr marL="914400" lvl="1" indent="-457200">
              <a:buFont typeface="+mj-lt"/>
              <a:buAutoNum type="arabicPeriod"/>
            </a:pPr>
            <a:r>
              <a:rPr lang="en-US" dirty="0" smtClean="0"/>
              <a:t>Diameter of the circle to be prestige scale</a:t>
            </a:r>
          </a:p>
          <a:p>
            <a:pPr marL="914400" lvl="1" indent="-457200">
              <a:buFont typeface="+mj-lt"/>
              <a:buAutoNum type="arabicPeriod"/>
            </a:pPr>
            <a:r>
              <a:rPr lang="en-US" dirty="0" smtClean="0"/>
              <a:t>Funding on bottom because of causal link</a:t>
            </a:r>
          </a:p>
          <a:p>
            <a:endParaRPr lang="en-US" dirty="0"/>
          </a:p>
        </p:txBody>
      </p:sp>
      <p:pic>
        <p:nvPicPr>
          <p:cNvPr id="6" name="Picture 5"/>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4906274" y="2324394"/>
            <a:ext cx="1850601" cy="1371600"/>
          </a:xfrm>
          <a:prstGeom prst="rect">
            <a:avLst/>
          </a:prstGeom>
          <a:ln w="57150">
            <a:solidFill>
              <a:schemeClr val="tx1"/>
            </a:solidFill>
          </a:ln>
        </p:spPr>
      </p:pic>
      <p:pic>
        <p:nvPicPr>
          <p:cNvPr id="40" name="Picture 39"/>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9880507" y="2333138"/>
            <a:ext cx="2031170" cy="1354113"/>
          </a:xfrm>
          <a:prstGeom prst="rect">
            <a:avLst/>
          </a:prstGeom>
          <a:ln w="57150">
            <a:solidFill>
              <a:schemeClr val="tx1"/>
            </a:solidFill>
          </a:ln>
        </p:spPr>
      </p:pic>
      <p:grpSp>
        <p:nvGrpSpPr>
          <p:cNvPr id="70" name="Group 69"/>
          <p:cNvGrpSpPr/>
          <p:nvPr/>
        </p:nvGrpSpPr>
        <p:grpSpPr>
          <a:xfrm>
            <a:off x="7588259" y="3800725"/>
            <a:ext cx="4416033" cy="2934464"/>
            <a:chOff x="7588259" y="3800725"/>
            <a:chExt cx="4416033" cy="2934464"/>
          </a:xfrm>
          <a:solidFill>
            <a:schemeClr val="tx1"/>
          </a:solidFill>
        </p:grpSpPr>
        <p:grpSp>
          <p:nvGrpSpPr>
            <p:cNvPr id="69" name="Group 68"/>
            <p:cNvGrpSpPr/>
            <p:nvPr/>
          </p:nvGrpSpPr>
          <p:grpSpPr>
            <a:xfrm>
              <a:off x="7588259" y="3800725"/>
              <a:ext cx="4416033" cy="2934464"/>
              <a:chOff x="7588259" y="3800725"/>
              <a:chExt cx="4416033" cy="2934464"/>
            </a:xfrm>
            <a:grpFill/>
          </p:grpSpPr>
          <p:pic>
            <p:nvPicPr>
              <p:cNvPr id="41" name="Picture 40"/>
              <p:cNvPicPr>
                <a:picLocks noChangeAspect="1"/>
              </p:cNvPicPr>
              <p:nvPr/>
            </p:nvPicPr>
            <p:blipFill>
              <a:blip r:embed="rId5"/>
              <a:stretch>
                <a:fillRect/>
              </a:stretch>
            </p:blipFill>
            <p:spPr>
              <a:xfrm>
                <a:off x="7588259" y="3800725"/>
                <a:ext cx="4416033" cy="2934464"/>
              </a:xfrm>
              <a:prstGeom prst="rect">
                <a:avLst/>
              </a:prstGeom>
              <a:grpFill/>
              <a:ln>
                <a:solidFill>
                  <a:schemeClr val="tx1"/>
                </a:solidFill>
              </a:ln>
            </p:spPr>
          </p:pic>
          <p:sp>
            <p:nvSpPr>
              <p:cNvPr id="68" name="Freeform 67"/>
              <p:cNvSpPr/>
              <p:nvPr/>
            </p:nvSpPr>
            <p:spPr>
              <a:xfrm>
                <a:off x="8661650" y="3807226"/>
                <a:ext cx="2543906" cy="1363288"/>
              </a:xfrm>
              <a:custGeom>
                <a:avLst/>
                <a:gdLst>
                  <a:gd name="connsiteX0" fmla="*/ 232968 w 2543906"/>
                  <a:gd name="connsiteY0" fmla="*/ 689957 h 1363288"/>
                  <a:gd name="connsiteX1" fmla="*/ 232968 w 2543906"/>
                  <a:gd name="connsiteY1" fmla="*/ 689957 h 1363288"/>
                  <a:gd name="connsiteX2" fmla="*/ 211 w 2543906"/>
                  <a:gd name="connsiteY2" fmla="*/ 1155469 h 1363288"/>
                  <a:gd name="connsiteX3" fmla="*/ 199717 w 2543906"/>
                  <a:gd name="connsiteY3" fmla="*/ 1363288 h 1363288"/>
                  <a:gd name="connsiteX4" fmla="*/ 1014364 w 2543906"/>
                  <a:gd name="connsiteY4" fmla="*/ 1338349 h 1363288"/>
                  <a:gd name="connsiteX5" fmla="*/ 1006051 w 2543906"/>
                  <a:gd name="connsiteY5" fmla="*/ 1047404 h 1363288"/>
                  <a:gd name="connsiteX6" fmla="*/ 1130742 w 2543906"/>
                  <a:gd name="connsiteY6" fmla="*/ 931026 h 1363288"/>
                  <a:gd name="connsiteX7" fmla="*/ 1205557 w 2543906"/>
                  <a:gd name="connsiteY7" fmla="*/ 1155469 h 1363288"/>
                  <a:gd name="connsiteX8" fmla="*/ 2543906 w 2543906"/>
                  <a:gd name="connsiteY8" fmla="*/ 1055717 h 1363288"/>
                  <a:gd name="connsiteX9" fmla="*/ 1745884 w 2543906"/>
                  <a:gd name="connsiteY9" fmla="*/ 0 h 1363288"/>
                  <a:gd name="connsiteX10" fmla="*/ 365971 w 2543906"/>
                  <a:gd name="connsiteY10" fmla="*/ 365760 h 1363288"/>
                  <a:gd name="connsiteX11" fmla="*/ 232968 w 2543906"/>
                  <a:gd name="connsiteY11" fmla="*/ 689957 h 1363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43906" h="1363288">
                    <a:moveTo>
                      <a:pt x="232968" y="689957"/>
                    </a:moveTo>
                    <a:lnTo>
                      <a:pt x="232968" y="689957"/>
                    </a:lnTo>
                    <a:cubicBezTo>
                      <a:pt x="-15892" y="1089908"/>
                      <a:pt x="211" y="917171"/>
                      <a:pt x="211" y="1155469"/>
                    </a:cubicBezTo>
                    <a:lnTo>
                      <a:pt x="199717" y="1363288"/>
                    </a:lnTo>
                    <a:lnTo>
                      <a:pt x="1014364" y="1338349"/>
                    </a:lnTo>
                    <a:lnTo>
                      <a:pt x="1006051" y="1047404"/>
                    </a:lnTo>
                    <a:lnTo>
                      <a:pt x="1130742" y="931026"/>
                    </a:lnTo>
                    <a:lnTo>
                      <a:pt x="1205557" y="1155469"/>
                    </a:lnTo>
                    <a:lnTo>
                      <a:pt x="2543906" y="1055717"/>
                    </a:lnTo>
                    <a:lnTo>
                      <a:pt x="1745884" y="0"/>
                    </a:lnTo>
                    <a:lnTo>
                      <a:pt x="365971" y="365760"/>
                    </a:lnTo>
                    <a:lnTo>
                      <a:pt x="232968" y="689957"/>
                    </a:lnTo>
                    <a:close/>
                  </a:path>
                </a:pathLst>
              </a:cu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4" name="Picture 63"/>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rot="20318066">
              <a:off x="9091276" y="3948999"/>
              <a:ext cx="861249" cy="936140"/>
            </a:xfrm>
            <a:prstGeom prst="rect">
              <a:avLst/>
            </a:prstGeom>
            <a:grpFill/>
            <a:ln>
              <a:solidFill>
                <a:schemeClr val="tx1"/>
              </a:solidFill>
            </a:ln>
          </p:spPr>
        </p:pic>
        <p:pic>
          <p:nvPicPr>
            <p:cNvPr id="65" name="Picture 64"/>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rot="19883944">
              <a:off x="9864978" y="4661528"/>
              <a:ext cx="473160" cy="514304"/>
            </a:xfrm>
            <a:prstGeom prst="rect">
              <a:avLst/>
            </a:prstGeom>
            <a:grpFill/>
            <a:ln>
              <a:solidFill>
                <a:schemeClr val="tx1"/>
              </a:solidFill>
            </a:ln>
          </p:spPr>
        </p:pic>
        <p:pic>
          <p:nvPicPr>
            <p:cNvPr id="66" name="Picture 65"/>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rot="1550998">
              <a:off x="9392860" y="4895380"/>
              <a:ext cx="279110" cy="303380"/>
            </a:xfrm>
            <a:prstGeom prst="rect">
              <a:avLst/>
            </a:prstGeom>
            <a:grpFill/>
            <a:ln>
              <a:solidFill>
                <a:schemeClr val="tx1"/>
              </a:solidFill>
            </a:ln>
          </p:spPr>
        </p:pic>
      </p:grpSp>
      <p:grpSp>
        <p:nvGrpSpPr>
          <p:cNvPr id="53" name="Group 52"/>
          <p:cNvGrpSpPr/>
          <p:nvPr/>
        </p:nvGrpSpPr>
        <p:grpSpPr>
          <a:xfrm>
            <a:off x="7748076" y="4958363"/>
            <a:ext cx="1964337" cy="690593"/>
            <a:chOff x="7649220" y="4935726"/>
            <a:chExt cx="1964337" cy="690593"/>
          </a:xfrm>
        </p:grpSpPr>
        <p:sp>
          <p:nvSpPr>
            <p:cNvPr id="44" name="Oval 43"/>
            <p:cNvSpPr/>
            <p:nvPr/>
          </p:nvSpPr>
          <p:spPr>
            <a:xfrm>
              <a:off x="7649220" y="4935726"/>
              <a:ext cx="690593" cy="6905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smtClean="0"/>
                <a:t>1</a:t>
              </a:r>
              <a:endParaRPr lang="en-US" sz="4000" dirty="0"/>
            </a:p>
          </p:txBody>
        </p:sp>
        <p:cxnSp>
          <p:nvCxnSpPr>
            <p:cNvPr id="48" name="Straight Arrow Connector 47"/>
            <p:cNvCxnSpPr>
              <a:stCxn id="44" idx="6"/>
            </p:cNvCxnSpPr>
            <p:nvPr/>
          </p:nvCxnSpPr>
          <p:spPr>
            <a:xfrm>
              <a:off x="8339813" y="5281023"/>
              <a:ext cx="1273744"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grpSp>
        <p:nvGrpSpPr>
          <p:cNvPr id="55" name="Group 54"/>
          <p:cNvGrpSpPr/>
          <p:nvPr/>
        </p:nvGrpSpPr>
        <p:grpSpPr>
          <a:xfrm>
            <a:off x="7748076" y="5994252"/>
            <a:ext cx="1845300" cy="690593"/>
            <a:chOff x="7748076" y="5994252"/>
            <a:chExt cx="1845300" cy="690593"/>
          </a:xfrm>
        </p:grpSpPr>
        <p:sp>
          <p:nvSpPr>
            <p:cNvPr id="46" name="Oval 45"/>
            <p:cNvSpPr/>
            <p:nvPr/>
          </p:nvSpPr>
          <p:spPr>
            <a:xfrm>
              <a:off x="7748076" y="5994252"/>
              <a:ext cx="690593" cy="6905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smtClean="0"/>
                <a:t>3</a:t>
              </a:r>
              <a:endParaRPr lang="en-US" sz="4000" dirty="0"/>
            </a:p>
          </p:txBody>
        </p:sp>
        <p:cxnSp>
          <p:nvCxnSpPr>
            <p:cNvPr id="52" name="Straight Arrow Connector 51"/>
            <p:cNvCxnSpPr>
              <a:stCxn id="46" idx="6"/>
            </p:cNvCxnSpPr>
            <p:nvPr/>
          </p:nvCxnSpPr>
          <p:spPr>
            <a:xfrm flipV="1">
              <a:off x="8438669" y="6339548"/>
              <a:ext cx="1154707" cy="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grpSp>
        <p:nvGrpSpPr>
          <p:cNvPr id="54" name="Group 53"/>
          <p:cNvGrpSpPr/>
          <p:nvPr/>
        </p:nvGrpSpPr>
        <p:grpSpPr>
          <a:xfrm>
            <a:off x="9967784" y="4040539"/>
            <a:ext cx="1845985" cy="690593"/>
            <a:chOff x="9965038" y="3719381"/>
            <a:chExt cx="1845985" cy="690593"/>
          </a:xfrm>
        </p:grpSpPr>
        <p:sp>
          <p:nvSpPr>
            <p:cNvPr id="45" name="Oval 44"/>
            <p:cNvSpPr/>
            <p:nvPr/>
          </p:nvSpPr>
          <p:spPr>
            <a:xfrm>
              <a:off x="11120430" y="3719381"/>
              <a:ext cx="690593" cy="6905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smtClean="0"/>
                <a:t>2</a:t>
              </a:r>
              <a:endParaRPr lang="en-US" sz="4000" dirty="0"/>
            </a:p>
          </p:txBody>
        </p:sp>
        <p:cxnSp>
          <p:nvCxnSpPr>
            <p:cNvPr id="50" name="Straight Arrow Connector 49"/>
            <p:cNvCxnSpPr>
              <a:stCxn id="45" idx="2"/>
            </p:cNvCxnSpPr>
            <p:nvPr/>
          </p:nvCxnSpPr>
          <p:spPr>
            <a:xfrm flipH="1">
              <a:off x="9965038" y="4064678"/>
              <a:ext cx="1155392" cy="493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grpSp>
        <p:nvGrpSpPr>
          <p:cNvPr id="77" name="Group 76"/>
          <p:cNvGrpSpPr/>
          <p:nvPr/>
        </p:nvGrpSpPr>
        <p:grpSpPr>
          <a:xfrm>
            <a:off x="6945076" y="2324292"/>
            <a:ext cx="2747231" cy="1371804"/>
            <a:chOff x="7197453" y="2394277"/>
            <a:chExt cx="2747231" cy="1371804"/>
          </a:xfrm>
          <a:solidFill>
            <a:schemeClr val="tx1"/>
          </a:solidFill>
        </p:grpSpPr>
        <p:pic>
          <p:nvPicPr>
            <p:cNvPr id="76" name="Picture 75"/>
            <p:cNvPicPr>
              <a:picLocks noChangeAspect="1"/>
            </p:cNvPicPr>
            <p:nvPr/>
          </p:nvPicPr>
          <p:blipFill>
            <a:blip r:embed="rId9"/>
            <a:stretch>
              <a:fillRect/>
            </a:stretch>
          </p:blipFill>
          <p:spPr>
            <a:xfrm>
              <a:off x="8364633" y="2394277"/>
              <a:ext cx="1580051" cy="1370776"/>
            </a:xfrm>
            <a:prstGeom prst="rect">
              <a:avLst/>
            </a:prstGeom>
            <a:grpFill/>
            <a:ln w="57150">
              <a:solidFill>
                <a:schemeClr val="tx1"/>
              </a:solidFill>
            </a:ln>
          </p:spPr>
        </p:pic>
        <p:pic>
          <p:nvPicPr>
            <p:cNvPr id="75" name="Picture 74"/>
            <p:cNvPicPr>
              <a:picLocks noChangeAspect="1"/>
            </p:cNvPicPr>
            <p:nvPr/>
          </p:nvPicPr>
          <p:blipFill>
            <a:blip r:embed="rId10"/>
            <a:stretch>
              <a:fillRect/>
            </a:stretch>
          </p:blipFill>
          <p:spPr>
            <a:xfrm>
              <a:off x="7197453" y="2394277"/>
              <a:ext cx="1113905" cy="1371804"/>
            </a:xfrm>
            <a:prstGeom prst="rect">
              <a:avLst/>
            </a:prstGeom>
            <a:grpFill/>
            <a:ln w="57150">
              <a:solidFill>
                <a:schemeClr val="tx1"/>
              </a:solidFill>
            </a:ln>
          </p:spPr>
        </p:pic>
      </p:grpSp>
    </p:spTree>
    <p:extLst>
      <p:ext uri="{BB962C8B-B14F-4D97-AF65-F5344CB8AC3E}">
        <p14:creationId xmlns:p14="http://schemas.microsoft.com/office/powerpoint/2010/main" val="1695669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blinds(horizontal)">
                                      <p:cBhvr>
                                        <p:cTn id="7" dur="500"/>
                                        <p:tgtEl>
                                          <p:spTgt spid="3">
                                            <p:txEl>
                                              <p:pRg st="1" end="1"/>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blinds(horizontal)">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blinds(horizontal)">
                                      <p:cBhvr>
                                        <p:cTn id="15" dur="500"/>
                                        <p:tgtEl>
                                          <p:spTgt spid="3">
                                            <p:txEl>
                                              <p:pRg st="2" end="2"/>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77"/>
                                        </p:tgtEl>
                                        <p:attrNameLst>
                                          <p:attrName>style.visibility</p:attrName>
                                        </p:attrNameLst>
                                      </p:cBhvr>
                                      <p:to>
                                        <p:strVal val="visible"/>
                                      </p:to>
                                    </p:set>
                                    <p:animEffect transition="in" filter="blinds(horizontal)">
                                      <p:cBhvr>
                                        <p:cTn id="18" dur="500"/>
                                        <p:tgtEl>
                                          <p:spTgt spid="77"/>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Effect transition="in" filter="blinds(horizontal)">
                                      <p:cBhvr>
                                        <p:cTn id="23" dur="500"/>
                                        <p:tgtEl>
                                          <p:spTgt spid="3">
                                            <p:txEl>
                                              <p:pRg st="3" end="3"/>
                                            </p:txEl>
                                          </p:spTgt>
                                        </p:tgtEl>
                                      </p:cBhvr>
                                    </p:animEffect>
                                  </p:childTnLst>
                                </p:cTn>
                              </p:par>
                              <p:par>
                                <p:cTn id="24" presetID="3" presetClass="entr" presetSubtype="10" fill="hold" nodeType="withEffect">
                                  <p:stCondLst>
                                    <p:cond delay="0"/>
                                  </p:stCondLst>
                                  <p:childTnLst>
                                    <p:set>
                                      <p:cBhvr>
                                        <p:cTn id="25" dur="1" fill="hold">
                                          <p:stCondLst>
                                            <p:cond delay="0"/>
                                          </p:stCondLst>
                                        </p:cTn>
                                        <p:tgtEl>
                                          <p:spTgt spid="40"/>
                                        </p:tgtEl>
                                        <p:attrNameLst>
                                          <p:attrName>style.visibility</p:attrName>
                                        </p:attrNameLst>
                                      </p:cBhvr>
                                      <p:to>
                                        <p:strVal val="visible"/>
                                      </p:to>
                                    </p:set>
                                    <p:animEffect transition="in" filter="blinds(horizontal)">
                                      <p:cBhvr>
                                        <p:cTn id="26" dur="500"/>
                                        <p:tgtEl>
                                          <p:spTgt spid="40"/>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Effect transition="in" filter="blinds(horizontal)">
                                      <p:cBhvr>
                                        <p:cTn id="31" dur="500"/>
                                        <p:tgtEl>
                                          <p:spTgt spid="3">
                                            <p:txEl>
                                              <p:pRg st="5" end="5"/>
                                            </p:txEl>
                                          </p:spTgt>
                                        </p:tgtEl>
                                      </p:cBhvr>
                                    </p:animEffect>
                                  </p:childTnLst>
                                </p:cTn>
                              </p:par>
                              <p:par>
                                <p:cTn id="32" presetID="3" presetClass="entr" presetSubtype="10" fill="hold" nodeType="withEffect">
                                  <p:stCondLst>
                                    <p:cond delay="0"/>
                                  </p:stCondLst>
                                  <p:childTnLst>
                                    <p:set>
                                      <p:cBhvr>
                                        <p:cTn id="33" dur="1" fill="hold">
                                          <p:stCondLst>
                                            <p:cond delay="0"/>
                                          </p:stCondLst>
                                        </p:cTn>
                                        <p:tgtEl>
                                          <p:spTgt spid="70"/>
                                        </p:tgtEl>
                                        <p:attrNameLst>
                                          <p:attrName>style.visibility</p:attrName>
                                        </p:attrNameLst>
                                      </p:cBhvr>
                                      <p:to>
                                        <p:strVal val="visible"/>
                                      </p:to>
                                    </p:set>
                                    <p:animEffect transition="in" filter="blinds(horizontal)">
                                      <p:cBhvr>
                                        <p:cTn id="34" dur="500"/>
                                        <p:tgtEl>
                                          <p:spTgt spid="70"/>
                                        </p:tgtEl>
                                      </p:cBhvr>
                                    </p:animEffect>
                                  </p:childTnLst>
                                </p:cTn>
                              </p:par>
                            </p:childTnLst>
                          </p:cTn>
                        </p:par>
                      </p:childTnLst>
                    </p:cTn>
                  </p:par>
                  <p:par>
                    <p:cTn id="35" fill="hold">
                      <p:stCondLst>
                        <p:cond delay="indefinite"/>
                      </p:stCondLst>
                      <p:childTnLst>
                        <p:par>
                          <p:cTn id="36" fill="hold">
                            <p:stCondLst>
                              <p:cond delay="0"/>
                            </p:stCondLst>
                            <p:childTnLst>
                              <p:par>
                                <p:cTn id="37" presetID="3" presetClass="entr" presetSubtype="10" fill="hold" nodeType="clickEffect">
                                  <p:stCondLst>
                                    <p:cond delay="0"/>
                                  </p:stCondLst>
                                  <p:childTnLst>
                                    <p:set>
                                      <p:cBhvr>
                                        <p:cTn id="38" dur="1" fill="hold">
                                          <p:stCondLst>
                                            <p:cond delay="0"/>
                                          </p:stCondLst>
                                        </p:cTn>
                                        <p:tgtEl>
                                          <p:spTgt spid="3">
                                            <p:txEl>
                                              <p:pRg st="6" end="6"/>
                                            </p:txEl>
                                          </p:spTgt>
                                        </p:tgtEl>
                                        <p:attrNameLst>
                                          <p:attrName>style.visibility</p:attrName>
                                        </p:attrNameLst>
                                      </p:cBhvr>
                                      <p:to>
                                        <p:strVal val="visible"/>
                                      </p:to>
                                    </p:set>
                                    <p:animEffect transition="in" filter="blinds(horizontal)">
                                      <p:cBhvr>
                                        <p:cTn id="39" dur="500"/>
                                        <p:tgtEl>
                                          <p:spTgt spid="3">
                                            <p:txEl>
                                              <p:pRg st="6" end="6"/>
                                            </p:txEl>
                                          </p:spTgt>
                                        </p:tgtEl>
                                      </p:cBhvr>
                                    </p:animEffect>
                                  </p:childTnLst>
                                </p:cTn>
                              </p:par>
                              <p:par>
                                <p:cTn id="40" presetID="3" presetClass="entr" presetSubtype="10" fill="hold" nodeType="withEffect">
                                  <p:stCondLst>
                                    <p:cond delay="0"/>
                                  </p:stCondLst>
                                  <p:childTnLst>
                                    <p:set>
                                      <p:cBhvr>
                                        <p:cTn id="41" dur="1" fill="hold">
                                          <p:stCondLst>
                                            <p:cond delay="0"/>
                                          </p:stCondLst>
                                        </p:cTn>
                                        <p:tgtEl>
                                          <p:spTgt spid="53"/>
                                        </p:tgtEl>
                                        <p:attrNameLst>
                                          <p:attrName>style.visibility</p:attrName>
                                        </p:attrNameLst>
                                      </p:cBhvr>
                                      <p:to>
                                        <p:strVal val="visible"/>
                                      </p:to>
                                    </p:set>
                                    <p:animEffect transition="in" filter="blinds(horizontal)">
                                      <p:cBhvr>
                                        <p:cTn id="42" dur="500"/>
                                        <p:tgtEl>
                                          <p:spTgt spid="53"/>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nodeType="clickEffect">
                                  <p:stCondLst>
                                    <p:cond delay="0"/>
                                  </p:stCondLst>
                                  <p:childTnLst>
                                    <p:set>
                                      <p:cBhvr>
                                        <p:cTn id="46" dur="1" fill="hold">
                                          <p:stCondLst>
                                            <p:cond delay="0"/>
                                          </p:stCondLst>
                                        </p:cTn>
                                        <p:tgtEl>
                                          <p:spTgt spid="3">
                                            <p:txEl>
                                              <p:pRg st="7" end="7"/>
                                            </p:txEl>
                                          </p:spTgt>
                                        </p:tgtEl>
                                        <p:attrNameLst>
                                          <p:attrName>style.visibility</p:attrName>
                                        </p:attrNameLst>
                                      </p:cBhvr>
                                      <p:to>
                                        <p:strVal val="visible"/>
                                      </p:to>
                                    </p:set>
                                    <p:animEffect transition="in" filter="blinds(horizontal)">
                                      <p:cBhvr>
                                        <p:cTn id="47" dur="500"/>
                                        <p:tgtEl>
                                          <p:spTgt spid="3">
                                            <p:txEl>
                                              <p:pRg st="7" end="7"/>
                                            </p:txEl>
                                          </p:spTgt>
                                        </p:tgtEl>
                                      </p:cBhvr>
                                    </p:animEffect>
                                  </p:childTnLst>
                                </p:cTn>
                              </p:par>
                              <p:par>
                                <p:cTn id="48" presetID="3" presetClass="entr" presetSubtype="10" fill="hold" nodeType="withEffect">
                                  <p:stCondLst>
                                    <p:cond delay="0"/>
                                  </p:stCondLst>
                                  <p:childTnLst>
                                    <p:set>
                                      <p:cBhvr>
                                        <p:cTn id="49" dur="1" fill="hold">
                                          <p:stCondLst>
                                            <p:cond delay="0"/>
                                          </p:stCondLst>
                                        </p:cTn>
                                        <p:tgtEl>
                                          <p:spTgt spid="54"/>
                                        </p:tgtEl>
                                        <p:attrNameLst>
                                          <p:attrName>style.visibility</p:attrName>
                                        </p:attrNameLst>
                                      </p:cBhvr>
                                      <p:to>
                                        <p:strVal val="visible"/>
                                      </p:to>
                                    </p:set>
                                    <p:animEffect transition="in" filter="blinds(horizontal)">
                                      <p:cBhvr>
                                        <p:cTn id="50" dur="500"/>
                                        <p:tgtEl>
                                          <p:spTgt spid="54"/>
                                        </p:tgtEl>
                                      </p:cBhvr>
                                    </p:animEffect>
                                  </p:childTnLst>
                                </p:cTn>
                              </p:par>
                            </p:childTnLst>
                          </p:cTn>
                        </p:par>
                      </p:childTnLst>
                    </p:cTn>
                  </p:par>
                  <p:par>
                    <p:cTn id="51" fill="hold">
                      <p:stCondLst>
                        <p:cond delay="indefinite"/>
                      </p:stCondLst>
                      <p:childTnLst>
                        <p:par>
                          <p:cTn id="52" fill="hold">
                            <p:stCondLst>
                              <p:cond delay="0"/>
                            </p:stCondLst>
                            <p:childTnLst>
                              <p:par>
                                <p:cTn id="53" presetID="3" presetClass="entr" presetSubtype="10" fill="hold" nodeType="clickEffect">
                                  <p:stCondLst>
                                    <p:cond delay="0"/>
                                  </p:stCondLst>
                                  <p:childTnLst>
                                    <p:set>
                                      <p:cBhvr>
                                        <p:cTn id="54" dur="1" fill="hold">
                                          <p:stCondLst>
                                            <p:cond delay="0"/>
                                          </p:stCondLst>
                                        </p:cTn>
                                        <p:tgtEl>
                                          <p:spTgt spid="3">
                                            <p:txEl>
                                              <p:pRg st="8" end="8"/>
                                            </p:txEl>
                                          </p:spTgt>
                                        </p:tgtEl>
                                        <p:attrNameLst>
                                          <p:attrName>style.visibility</p:attrName>
                                        </p:attrNameLst>
                                      </p:cBhvr>
                                      <p:to>
                                        <p:strVal val="visible"/>
                                      </p:to>
                                    </p:set>
                                    <p:animEffect transition="in" filter="blinds(horizontal)">
                                      <p:cBhvr>
                                        <p:cTn id="55" dur="500"/>
                                        <p:tgtEl>
                                          <p:spTgt spid="3">
                                            <p:txEl>
                                              <p:pRg st="8" end="8"/>
                                            </p:txEl>
                                          </p:spTgt>
                                        </p:tgtEl>
                                      </p:cBhvr>
                                    </p:animEffect>
                                  </p:childTnLst>
                                </p:cTn>
                              </p:par>
                              <p:par>
                                <p:cTn id="56" presetID="3" presetClass="entr" presetSubtype="10" fill="hold" nodeType="withEffect">
                                  <p:stCondLst>
                                    <p:cond delay="0"/>
                                  </p:stCondLst>
                                  <p:childTnLst>
                                    <p:set>
                                      <p:cBhvr>
                                        <p:cTn id="57" dur="1" fill="hold">
                                          <p:stCondLst>
                                            <p:cond delay="0"/>
                                          </p:stCondLst>
                                        </p:cTn>
                                        <p:tgtEl>
                                          <p:spTgt spid="55"/>
                                        </p:tgtEl>
                                        <p:attrNameLst>
                                          <p:attrName>style.visibility</p:attrName>
                                        </p:attrNameLst>
                                      </p:cBhvr>
                                      <p:to>
                                        <p:strVal val="visible"/>
                                      </p:to>
                                    </p:set>
                                    <p:animEffect transition="in" filter="blinds(horizontal)">
                                      <p:cBhvr>
                                        <p:cTn id="58"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and Methodology</a:t>
            </a:r>
          </a:p>
        </p:txBody>
      </p:sp>
      <p:pic>
        <p:nvPicPr>
          <p:cNvPr id="5" name="Content Placeholder 4"/>
          <p:cNvPicPr>
            <a:picLocks noGrp="1" noChangeAspect="1"/>
          </p:cNvPicPr>
          <p:nvPr>
            <p:ph idx="1"/>
          </p:nvPr>
        </p:nvPicPr>
        <p:blipFill rotWithShape="1">
          <a:blip r:embed="rId3" cstate="print">
            <a:extLst>
              <a:ext uri="{28A0092B-C50C-407E-A947-70E740481C1C}">
                <a14:useLocalDpi xmlns:a14="http://schemas.microsoft.com/office/drawing/2010/main"/>
              </a:ext>
            </a:extLst>
          </a:blip>
          <a:srcRect/>
          <a:stretch/>
        </p:blipFill>
        <p:spPr>
          <a:xfrm>
            <a:off x="3094892" y="2239184"/>
            <a:ext cx="8811800" cy="4100655"/>
          </a:xfrm>
          <a:prstGeom prst="rect">
            <a:avLst/>
          </a:prstGeom>
        </p:spPr>
      </p:pic>
      <p:sp>
        <p:nvSpPr>
          <p:cNvPr id="8" name="TextBox 7"/>
          <p:cNvSpPr txBox="1"/>
          <p:nvPr/>
        </p:nvSpPr>
        <p:spPr>
          <a:xfrm>
            <a:off x="3094892" y="1869853"/>
            <a:ext cx="1575368" cy="369332"/>
          </a:xfrm>
          <a:prstGeom prst="rect">
            <a:avLst/>
          </a:prstGeom>
          <a:noFill/>
        </p:spPr>
        <p:txBody>
          <a:bodyPr wrap="none" rtlCol="0">
            <a:spAutoFit/>
          </a:bodyPr>
          <a:lstStyle/>
          <a:p>
            <a:r>
              <a:rPr lang="en-US" dirty="0" smtClean="0"/>
              <a:t>C. Scholar Plot</a:t>
            </a:r>
            <a:endParaRPr lang="en-US" dirty="0"/>
          </a:p>
        </p:txBody>
      </p:sp>
      <p:grpSp>
        <p:nvGrpSpPr>
          <p:cNvPr id="11" name="Group 10"/>
          <p:cNvGrpSpPr/>
          <p:nvPr/>
        </p:nvGrpSpPr>
        <p:grpSpPr>
          <a:xfrm>
            <a:off x="271702" y="1869853"/>
            <a:ext cx="2567040" cy="2482339"/>
            <a:chOff x="835582" y="1869853"/>
            <a:chExt cx="2567040" cy="2482339"/>
          </a:xfrm>
        </p:grpSpPr>
        <p:sp>
          <p:nvSpPr>
            <p:cNvPr id="6" name="TextBox 5"/>
            <p:cNvSpPr txBox="1"/>
            <p:nvPr/>
          </p:nvSpPr>
          <p:spPr>
            <a:xfrm>
              <a:off x="835582" y="1869853"/>
              <a:ext cx="2552237" cy="369332"/>
            </a:xfrm>
            <a:prstGeom prst="rect">
              <a:avLst/>
            </a:prstGeom>
            <a:noFill/>
          </p:spPr>
          <p:txBody>
            <a:bodyPr wrap="none" rtlCol="0">
              <a:spAutoFit/>
            </a:bodyPr>
            <a:lstStyle/>
            <a:p>
              <a:r>
                <a:rPr lang="en-US" dirty="0" smtClean="0"/>
                <a:t>A: Google Scholar Profile</a:t>
              </a:r>
            </a:p>
          </p:txBody>
        </p:sp>
        <p:pic>
          <p:nvPicPr>
            <p:cNvPr id="9" name="Content Placeholder 4"/>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835582" y="2253155"/>
              <a:ext cx="2567040" cy="2099037"/>
            </a:xfrm>
            <a:prstGeom prst="rect">
              <a:avLst/>
            </a:prstGeom>
          </p:spPr>
        </p:pic>
      </p:grpSp>
      <p:grpSp>
        <p:nvGrpSpPr>
          <p:cNvPr id="12" name="Group 11"/>
          <p:cNvGrpSpPr/>
          <p:nvPr/>
        </p:nvGrpSpPr>
        <p:grpSpPr>
          <a:xfrm>
            <a:off x="271702" y="4536817"/>
            <a:ext cx="2599279" cy="1803023"/>
            <a:chOff x="835582" y="4536817"/>
            <a:chExt cx="2599279" cy="1803023"/>
          </a:xfrm>
        </p:grpSpPr>
        <p:sp>
          <p:nvSpPr>
            <p:cNvPr id="7" name="TextBox 6"/>
            <p:cNvSpPr txBox="1"/>
            <p:nvPr/>
          </p:nvSpPr>
          <p:spPr>
            <a:xfrm>
              <a:off x="835582" y="4536817"/>
              <a:ext cx="2000228" cy="369332"/>
            </a:xfrm>
            <a:prstGeom prst="rect">
              <a:avLst/>
            </a:prstGeom>
            <a:noFill/>
          </p:spPr>
          <p:txBody>
            <a:bodyPr wrap="none" rtlCol="0">
              <a:spAutoFit/>
            </a:bodyPr>
            <a:lstStyle/>
            <a:p>
              <a:r>
                <a:rPr lang="en-US" dirty="0" smtClean="0"/>
                <a:t>B: Curriculum Vitae</a:t>
              </a:r>
              <a:endParaRPr lang="en-US" dirty="0"/>
            </a:p>
          </p:txBody>
        </p:sp>
        <p:pic>
          <p:nvPicPr>
            <p:cNvPr id="10" name="Content Placeholder 4"/>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835582" y="4914355"/>
              <a:ext cx="2599279" cy="1425485"/>
            </a:xfrm>
            <a:prstGeom prst="rect">
              <a:avLst/>
            </a:prstGeom>
          </p:spPr>
        </p:pic>
      </p:grpSp>
    </p:spTree>
    <p:extLst>
      <p:ext uri="{BB962C8B-B14F-4D97-AF65-F5344CB8AC3E}">
        <p14:creationId xmlns:p14="http://schemas.microsoft.com/office/powerpoint/2010/main" val="19300757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linds(horizontal)">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blinds(horizontal)">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linds(horizontal)">
                                      <p:cBhvr>
                                        <p:cTn id="17" dur="500"/>
                                        <p:tgtEl>
                                          <p:spTgt spid="5"/>
                                        </p:tgtEl>
                                      </p:cBhvr>
                                    </p:animEffect>
                                  </p:childTnLst>
                                </p:cTn>
                              </p:par>
                              <p:par>
                                <p:cTn id="18" presetID="3" presetClass="entr" presetSubtype="10" fill="hold" grpId="0" nodeType="with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blinds(horizontal)">
                                      <p:cBhvr>
                                        <p:cTn id="2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and Methodology</a:t>
            </a:r>
          </a:p>
        </p:txBody>
      </p:sp>
      <p:pic>
        <p:nvPicPr>
          <p:cNvPr id="3" name="Picture 2"/>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08000" y="2810419"/>
            <a:ext cx="11176000" cy="3415694"/>
          </a:xfrm>
          <a:prstGeom prst="rect">
            <a:avLst/>
          </a:prstGeom>
        </p:spPr>
      </p:pic>
      <p:sp>
        <p:nvSpPr>
          <p:cNvPr id="6" name="Content Placeholder 5"/>
          <p:cNvSpPr>
            <a:spLocks noGrp="1"/>
          </p:cNvSpPr>
          <p:nvPr>
            <p:ph idx="1"/>
          </p:nvPr>
        </p:nvSpPr>
        <p:spPr/>
        <p:txBody>
          <a:bodyPr/>
          <a:lstStyle/>
          <a:p>
            <a:r>
              <a:rPr lang="en-US" dirty="0" smtClean="0"/>
              <a:t>Publications results</a:t>
            </a:r>
            <a:endParaRPr lang="en-US" dirty="0"/>
          </a:p>
        </p:txBody>
      </p:sp>
    </p:spTree>
    <p:extLst>
      <p:ext uri="{BB962C8B-B14F-4D97-AF65-F5344CB8AC3E}">
        <p14:creationId xmlns:p14="http://schemas.microsoft.com/office/powerpoint/2010/main" val="16141827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blinds(horizontal)">
                                      <p:cBhvr>
                                        <p:cTn id="7" dur="500"/>
                                        <p:tgtEl>
                                          <p:spTgt spid="6">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blinds(horizontal)">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Design and Methodology</a:t>
            </a:r>
            <a:endParaRPr lang="en-US" dirty="0"/>
          </a:p>
        </p:txBody>
      </p:sp>
      <p:sp>
        <p:nvSpPr>
          <p:cNvPr id="3" name="Content Placeholder 2"/>
          <p:cNvSpPr>
            <a:spLocks noGrp="1"/>
          </p:cNvSpPr>
          <p:nvPr>
            <p:ph idx="1"/>
          </p:nvPr>
        </p:nvSpPr>
        <p:spPr/>
        <p:txBody>
          <a:bodyPr>
            <a:normAutofit/>
          </a:bodyPr>
          <a:lstStyle/>
          <a:p>
            <a:r>
              <a:rPr lang="en-US" dirty="0" smtClean="0"/>
              <a:t>Vertical Distribution</a:t>
            </a:r>
          </a:p>
          <a:p>
            <a:pPr marL="914400" lvl="1" indent="-457200">
              <a:buFont typeface="+mj-lt"/>
              <a:buAutoNum type="alphaUcPeriod"/>
            </a:pPr>
            <a:r>
              <a:rPr lang="en-US" dirty="0" smtClean="0"/>
              <a:t>Some Conference and Journal Papers</a:t>
            </a:r>
          </a:p>
          <a:p>
            <a:pPr marL="914400" lvl="1" indent="-457200">
              <a:buFont typeface="+mj-lt"/>
              <a:buAutoNum type="alphaUcPeriod"/>
            </a:pPr>
            <a:r>
              <a:rPr lang="en-US" dirty="0" smtClean="0"/>
              <a:t>Focused on Conference Papers</a:t>
            </a:r>
          </a:p>
          <a:p>
            <a:pPr marL="914400" lvl="1" indent="-457200">
              <a:buFont typeface="+mj-lt"/>
              <a:buAutoNum type="alphaUcPeriod"/>
            </a:pPr>
            <a:r>
              <a:rPr lang="en-US" dirty="0" smtClean="0"/>
              <a:t>Journals and Some Patents</a:t>
            </a:r>
          </a:p>
          <a:p>
            <a:endParaRPr lang="en-US" dirty="0" smtClean="0"/>
          </a:p>
          <a:p>
            <a:r>
              <a:rPr lang="en-US" dirty="0" smtClean="0"/>
              <a:t>Why this is useful?</a:t>
            </a:r>
          </a:p>
          <a:p>
            <a:pPr lvl="1"/>
            <a:r>
              <a:rPr lang="en-US" dirty="0" smtClean="0"/>
              <a:t>You can see and tell their stories briefly.</a:t>
            </a:r>
          </a:p>
          <a:p>
            <a:endParaRPr lang="en-US" dirty="0" smtClean="0"/>
          </a:p>
          <a:p>
            <a:pPr marL="0" indent="0">
              <a:buNone/>
            </a:pPr>
            <a:endParaRPr lang="en-US" dirty="0"/>
          </a:p>
        </p:txBody>
      </p:sp>
      <p:grpSp>
        <p:nvGrpSpPr>
          <p:cNvPr id="13" name="Group 12"/>
          <p:cNvGrpSpPr/>
          <p:nvPr/>
        </p:nvGrpSpPr>
        <p:grpSpPr>
          <a:xfrm>
            <a:off x="7677304" y="1780032"/>
            <a:ext cx="3997126" cy="4311868"/>
            <a:chOff x="5507127" y="1550052"/>
            <a:chExt cx="4764119" cy="5139256"/>
          </a:xfrm>
        </p:grpSpPr>
        <p:pic>
          <p:nvPicPr>
            <p:cNvPr id="5" name="Picture 4"/>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507127" y="1550052"/>
              <a:ext cx="1414896" cy="4626912"/>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190089" y="1550054"/>
              <a:ext cx="1414896" cy="4626912"/>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8856350" y="1550052"/>
              <a:ext cx="1414896" cy="4626912"/>
            </a:xfrm>
            <a:prstGeom prst="rect">
              <a:avLst/>
            </a:prstGeom>
          </p:spPr>
        </p:pic>
        <p:sp>
          <p:nvSpPr>
            <p:cNvPr id="4" name="TextBox 3"/>
            <p:cNvSpPr txBox="1"/>
            <p:nvPr/>
          </p:nvSpPr>
          <p:spPr>
            <a:xfrm>
              <a:off x="6043289" y="6319976"/>
              <a:ext cx="342572" cy="369332"/>
            </a:xfrm>
            <a:prstGeom prst="rect">
              <a:avLst/>
            </a:prstGeom>
            <a:noFill/>
          </p:spPr>
          <p:txBody>
            <a:bodyPr wrap="square" rtlCol="0">
              <a:spAutoFit/>
            </a:bodyPr>
            <a:lstStyle/>
            <a:p>
              <a:r>
                <a:rPr lang="en-US" dirty="0" smtClean="0"/>
                <a:t>A</a:t>
              </a:r>
              <a:endParaRPr lang="en-US" dirty="0"/>
            </a:p>
          </p:txBody>
        </p:sp>
        <p:sp>
          <p:nvSpPr>
            <p:cNvPr id="11" name="TextBox 10"/>
            <p:cNvSpPr txBox="1"/>
            <p:nvPr/>
          </p:nvSpPr>
          <p:spPr>
            <a:xfrm>
              <a:off x="7737076" y="6304547"/>
              <a:ext cx="320922" cy="369332"/>
            </a:xfrm>
            <a:prstGeom prst="rect">
              <a:avLst/>
            </a:prstGeom>
            <a:noFill/>
          </p:spPr>
          <p:txBody>
            <a:bodyPr wrap="none" rtlCol="0">
              <a:spAutoFit/>
            </a:bodyPr>
            <a:lstStyle/>
            <a:p>
              <a:r>
                <a:rPr lang="en-US" dirty="0"/>
                <a:t>B</a:t>
              </a:r>
            </a:p>
          </p:txBody>
        </p:sp>
        <p:sp>
          <p:nvSpPr>
            <p:cNvPr id="12" name="TextBox 11"/>
            <p:cNvSpPr txBox="1"/>
            <p:nvPr/>
          </p:nvSpPr>
          <p:spPr>
            <a:xfrm>
              <a:off x="9398528" y="6304547"/>
              <a:ext cx="330540" cy="369332"/>
            </a:xfrm>
            <a:prstGeom prst="rect">
              <a:avLst/>
            </a:prstGeom>
            <a:noFill/>
          </p:spPr>
          <p:txBody>
            <a:bodyPr wrap="none" rtlCol="0">
              <a:spAutoFit/>
            </a:bodyPr>
            <a:lstStyle/>
            <a:p>
              <a:r>
                <a:rPr lang="en-US" dirty="0" smtClean="0"/>
                <a:t>C</a:t>
              </a:r>
              <a:endParaRPr lang="en-US" dirty="0"/>
            </a:p>
          </p:txBody>
        </p:sp>
      </p:grpSp>
    </p:spTree>
    <p:extLst>
      <p:ext uri="{BB962C8B-B14F-4D97-AF65-F5344CB8AC3E}">
        <p14:creationId xmlns:p14="http://schemas.microsoft.com/office/powerpoint/2010/main" val="17284544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Design and Methodology</a:t>
            </a:r>
            <a:endParaRPr lang="en-US" dirty="0"/>
          </a:p>
        </p:txBody>
      </p:sp>
      <p:sp>
        <p:nvSpPr>
          <p:cNvPr id="3" name="Content Placeholder 2"/>
          <p:cNvSpPr>
            <a:spLocks noGrp="1"/>
          </p:cNvSpPr>
          <p:nvPr>
            <p:ph idx="1"/>
          </p:nvPr>
        </p:nvSpPr>
        <p:spPr/>
        <p:txBody>
          <a:bodyPr/>
          <a:lstStyle/>
          <a:p>
            <a:r>
              <a:rPr lang="en-US" dirty="0" smtClean="0"/>
              <a:t>Scale Views to create a standardized scale for the y-axis for comparison</a:t>
            </a:r>
          </a:p>
        </p:txBody>
      </p:sp>
      <p:pic>
        <p:nvPicPr>
          <p:cNvPr id="5" name="Picture 4"/>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979321" y="3284838"/>
            <a:ext cx="4999446" cy="3067194"/>
          </a:xfrm>
          <a:prstGeom prst="rect">
            <a:avLst/>
          </a:prstGeom>
        </p:spPr>
      </p:pic>
      <p:pic>
        <p:nvPicPr>
          <p:cNvPr id="6" name="Picture 5"/>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6189787" y="3284838"/>
            <a:ext cx="5015928" cy="3067194"/>
          </a:xfrm>
          <a:prstGeom prst="rect">
            <a:avLst/>
          </a:prstGeom>
        </p:spPr>
      </p:pic>
      <p:sp>
        <p:nvSpPr>
          <p:cNvPr id="4" name="TextBox 3"/>
          <p:cNvSpPr txBox="1"/>
          <p:nvPr/>
        </p:nvSpPr>
        <p:spPr>
          <a:xfrm>
            <a:off x="2604445" y="2875928"/>
            <a:ext cx="2719014" cy="480131"/>
          </a:xfrm>
          <a:prstGeom prst="rect">
            <a:avLst/>
          </a:prstGeom>
        </p:spPr>
        <p:txBody>
          <a:bodyPr vert="horz" lIns="91440" tIns="45720" rIns="91440" bIns="45720" rtlCol="0">
            <a:normAutofit/>
          </a:bodyPr>
          <a:lstStyle>
            <a:lvl1pPr marL="228600" indent="-228600">
              <a:lnSpc>
                <a:spcPct val="90000"/>
              </a:lnSpc>
              <a:spcBef>
                <a:spcPts val="1000"/>
              </a:spcBef>
              <a:buFont typeface="Arial" panose="020B0604020202020204" pitchFamily="34" charset="0"/>
              <a:buChar char="•"/>
              <a:defRPr sz="2800">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1pPr>
            <a:lvl2pPr marL="685800" indent="-228600">
              <a:lnSpc>
                <a:spcPct val="90000"/>
              </a:lnSpc>
              <a:spcBef>
                <a:spcPts val="500"/>
              </a:spcBef>
              <a:buFont typeface="Arial" panose="020B0604020202020204" pitchFamily="34" charset="0"/>
              <a:buChar char="•"/>
              <a:defRPr sz="2400">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2pPr>
            <a:lvl3pPr marL="1143000" indent="-228600">
              <a:lnSpc>
                <a:spcPct val="90000"/>
              </a:lnSpc>
              <a:spcBef>
                <a:spcPts val="500"/>
              </a:spcBef>
              <a:buFont typeface="Arial" panose="020B0604020202020204" pitchFamily="34" charset="0"/>
              <a:buChar char="•"/>
              <a:defRPr sz="2000">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3pPr>
            <a:lvl4pPr marL="1600200" indent="-228600">
              <a:lnSpc>
                <a:spcPct val="90000"/>
              </a:lnSpc>
              <a:spcBef>
                <a:spcPts val="500"/>
              </a:spcBef>
              <a:buFont typeface="Arial" panose="020B0604020202020204" pitchFamily="34" charset="0"/>
              <a:buChar char="•"/>
              <a:defRPr>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4pPr>
            <a:lvl5pPr marL="2057400" indent="-228600">
              <a:lnSpc>
                <a:spcPct val="90000"/>
              </a:lnSpc>
              <a:spcBef>
                <a:spcPts val="500"/>
              </a:spcBef>
              <a:buFont typeface="Arial" panose="020B0604020202020204" pitchFamily="34" charset="0"/>
              <a:buChar char="•"/>
              <a:defRPr>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indent="0">
              <a:buNone/>
            </a:pPr>
            <a:r>
              <a:rPr lang="en-US" sz="2400" dirty="0"/>
              <a:t>Log10 (Default)</a:t>
            </a:r>
          </a:p>
        </p:txBody>
      </p:sp>
      <p:sp>
        <p:nvSpPr>
          <p:cNvPr id="7" name="TextBox 6"/>
          <p:cNvSpPr txBox="1"/>
          <p:nvPr/>
        </p:nvSpPr>
        <p:spPr>
          <a:xfrm>
            <a:off x="8171004" y="2875927"/>
            <a:ext cx="1632178" cy="480131"/>
          </a:xfrm>
          <a:prstGeom prst="rect">
            <a:avLst/>
          </a:prstGeom>
        </p:spPr>
        <p:txBody>
          <a:bodyPr vert="horz" lIns="91440" tIns="45720" rIns="91440" bIns="45720" rtlCol="0">
            <a:normAutofit/>
          </a:bodyPr>
          <a:lstStyle>
            <a:lvl1pPr marL="228600" indent="-228600">
              <a:lnSpc>
                <a:spcPct val="90000"/>
              </a:lnSpc>
              <a:spcBef>
                <a:spcPts val="1000"/>
              </a:spcBef>
              <a:buFont typeface="Arial" panose="020B0604020202020204" pitchFamily="34" charset="0"/>
              <a:buChar char="•"/>
              <a:defRPr sz="2800">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1pPr>
            <a:lvl2pPr marL="685800" indent="-228600">
              <a:lnSpc>
                <a:spcPct val="90000"/>
              </a:lnSpc>
              <a:spcBef>
                <a:spcPts val="500"/>
              </a:spcBef>
              <a:buFont typeface="Arial" panose="020B0604020202020204" pitchFamily="34" charset="0"/>
              <a:buChar char="•"/>
              <a:defRPr sz="2400">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2pPr>
            <a:lvl3pPr marL="1143000" indent="-228600">
              <a:lnSpc>
                <a:spcPct val="90000"/>
              </a:lnSpc>
              <a:spcBef>
                <a:spcPts val="500"/>
              </a:spcBef>
              <a:buFont typeface="Arial" panose="020B0604020202020204" pitchFamily="34" charset="0"/>
              <a:buChar char="•"/>
              <a:defRPr sz="2000">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3pPr>
            <a:lvl4pPr marL="1600200" indent="-228600">
              <a:lnSpc>
                <a:spcPct val="90000"/>
              </a:lnSpc>
              <a:spcBef>
                <a:spcPts val="500"/>
              </a:spcBef>
              <a:buFont typeface="Arial" panose="020B0604020202020204" pitchFamily="34" charset="0"/>
              <a:buChar char="•"/>
              <a:defRPr>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4pPr>
            <a:lvl5pPr marL="2057400" indent="-228600">
              <a:lnSpc>
                <a:spcPct val="90000"/>
              </a:lnSpc>
              <a:spcBef>
                <a:spcPts val="500"/>
              </a:spcBef>
              <a:buFont typeface="Arial" panose="020B0604020202020204" pitchFamily="34" charset="0"/>
              <a:buChar char="•"/>
              <a:defRPr>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indent="0">
              <a:buNone/>
            </a:pPr>
            <a:r>
              <a:rPr lang="en-US" sz="2400" dirty="0"/>
              <a:t>Decimal</a:t>
            </a:r>
          </a:p>
        </p:txBody>
      </p:sp>
    </p:spTree>
    <p:extLst>
      <p:ext uri="{BB962C8B-B14F-4D97-AF65-F5344CB8AC3E}">
        <p14:creationId xmlns:p14="http://schemas.microsoft.com/office/powerpoint/2010/main" val="13075001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horizontal)">
                                      <p:cBhvr>
                                        <p:cTn id="12" dur="500"/>
                                        <p:tgtEl>
                                          <p:spTgt spid="4"/>
                                        </p:tgtEl>
                                      </p:cBhvr>
                                    </p:animEffect>
                                  </p:childTnLst>
                                </p:cTn>
                              </p:par>
                              <p:par>
                                <p:cTn id="13" presetID="3" presetClass="entr" presetSubtype="1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blinds(horizontal)">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blinds(horizontal)">
                                      <p:cBhvr>
                                        <p:cTn id="20" dur="500"/>
                                        <p:tgtEl>
                                          <p:spTgt spid="7"/>
                                        </p:tgtEl>
                                      </p:cBhvr>
                                    </p:animEffect>
                                  </p:childTnLst>
                                </p:cTn>
                              </p:par>
                              <p:par>
                                <p:cTn id="21" presetID="3" presetClass="entr" presetSubtype="10" fill="hold" nodeType="with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blinds(horizontal)">
                                      <p:cBhvr>
                                        <p:cTn id="2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P spid="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and Methodology</a:t>
            </a:r>
          </a:p>
        </p:txBody>
      </p:sp>
      <p:sp>
        <p:nvSpPr>
          <p:cNvPr id="3" name="Content Placeholder 2"/>
          <p:cNvSpPr>
            <a:spLocks noGrp="1"/>
          </p:cNvSpPr>
          <p:nvPr>
            <p:ph idx="1"/>
          </p:nvPr>
        </p:nvSpPr>
        <p:spPr/>
        <p:txBody>
          <a:bodyPr/>
          <a:lstStyle/>
          <a:p>
            <a:r>
              <a:rPr lang="en-US" dirty="0" smtClean="0"/>
              <a:t>Tooltip interacting with details</a:t>
            </a:r>
          </a:p>
          <a:p>
            <a:pPr lvl="1"/>
            <a:r>
              <a:rPr lang="en-US" dirty="0" smtClean="0"/>
              <a:t>Title, Year of Publication, Citation number, Journal  [Conference, Patent] name and Impact Factor value</a:t>
            </a:r>
          </a:p>
          <a:p>
            <a:pPr lvl="1"/>
            <a:r>
              <a:rPr lang="en-US" dirty="0" smtClean="0"/>
              <a:t>Co-Author list by order and the horizontal visual bars to tell how many times each author has been collaborated. </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641126" y="4001294"/>
            <a:ext cx="6909748" cy="2635129"/>
          </a:xfrm>
          <a:prstGeom prst="rect">
            <a:avLst/>
          </a:prstGeom>
        </p:spPr>
      </p:pic>
    </p:spTree>
    <p:extLst>
      <p:ext uri="{BB962C8B-B14F-4D97-AF65-F5344CB8AC3E}">
        <p14:creationId xmlns:p14="http://schemas.microsoft.com/office/powerpoint/2010/main" val="3283878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blinds(horizontal)">
                                      <p:cBhvr>
                                        <p:cTn id="10" dur="5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blinds(horizontal)">
                                      <p:cBhvr>
                                        <p:cTn id="15" dur="500"/>
                                        <p:tgtEl>
                                          <p:spTgt spid="3">
                                            <p:txEl>
                                              <p:pRg st="1" end="1"/>
                                            </p:txEl>
                                          </p:spTgt>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blinds(horizontal)">
                                      <p:cBhvr>
                                        <p:cTn id="18"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Design and Methodology</a:t>
            </a:r>
            <a:endParaRPr lang="en-US" dirty="0"/>
          </a:p>
        </p:txBody>
      </p:sp>
      <p:grpSp>
        <p:nvGrpSpPr>
          <p:cNvPr id="4" name="Group 3"/>
          <p:cNvGrpSpPr/>
          <p:nvPr/>
        </p:nvGrpSpPr>
        <p:grpSpPr>
          <a:xfrm>
            <a:off x="580292" y="4211214"/>
            <a:ext cx="11023130" cy="2492323"/>
            <a:chOff x="580292" y="4211214"/>
            <a:chExt cx="11023130" cy="2492323"/>
          </a:xfrm>
        </p:grpSpPr>
        <p:pic>
          <p:nvPicPr>
            <p:cNvPr id="7" name="Picture 6"/>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128836" y="4211581"/>
              <a:ext cx="5474586" cy="2491956"/>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80292" y="4211214"/>
              <a:ext cx="5475391" cy="2492323"/>
            </a:xfrm>
            <a:prstGeom prst="rect">
              <a:avLst/>
            </a:prstGeom>
          </p:spPr>
        </p:pic>
      </p:grpSp>
      <p:sp>
        <p:nvSpPr>
          <p:cNvPr id="3" name="Content Placeholder 2"/>
          <p:cNvSpPr>
            <a:spLocks noGrp="1"/>
          </p:cNvSpPr>
          <p:nvPr>
            <p:ph idx="1"/>
          </p:nvPr>
        </p:nvSpPr>
        <p:spPr/>
        <p:txBody>
          <a:bodyPr>
            <a:normAutofit/>
          </a:bodyPr>
          <a:lstStyle/>
          <a:p>
            <a:r>
              <a:rPr lang="en-US" sz="2400" dirty="0" smtClean="0"/>
              <a:t>Funding results of NSF, NIH, NASA data</a:t>
            </a:r>
          </a:p>
          <a:p>
            <a:pPr lvl="1"/>
            <a:r>
              <a:rPr lang="en-US" sz="2000" dirty="0"/>
              <a:t>NSF: FY 1985 - FY 2013 (29 years, 312,311 rows, 10,769/year)</a:t>
            </a:r>
          </a:p>
          <a:p>
            <a:pPr lvl="1"/>
            <a:r>
              <a:rPr lang="en-US" sz="2000" dirty="0"/>
              <a:t>NIH: FY 2000 - FY 2013 (14 years, 777,657 rows, 55,456/year)</a:t>
            </a:r>
          </a:p>
          <a:p>
            <a:pPr lvl="1"/>
            <a:r>
              <a:rPr lang="en-US" sz="2000" dirty="0"/>
              <a:t>NASA: FY 2007 - FY 2015 (9 years, 16,670 rows, 1,852/year)</a:t>
            </a:r>
            <a:endParaRPr lang="en-US" dirty="0" smtClean="0"/>
          </a:p>
          <a:p>
            <a:r>
              <a:rPr lang="en-US" sz="2400" dirty="0" smtClean="0"/>
              <a:t>Tooltip displays</a:t>
            </a:r>
          </a:p>
          <a:p>
            <a:pPr lvl="1"/>
            <a:r>
              <a:rPr lang="en-US" sz="2000" dirty="0" smtClean="0"/>
              <a:t>Agents, Year, Award ID, Amount and Roles such as PI, Co-PI, Investigator</a:t>
            </a:r>
            <a:endParaRPr lang="en-US" sz="2000" dirty="0"/>
          </a:p>
        </p:txBody>
      </p:sp>
    </p:spTree>
    <p:extLst>
      <p:ext uri="{BB962C8B-B14F-4D97-AF65-F5344CB8AC3E}">
        <p14:creationId xmlns:p14="http://schemas.microsoft.com/office/powerpoint/2010/main" val="14506769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blinds(horizontal)">
                                      <p:cBhvr>
                                        <p:cTn id="16" dur="500"/>
                                        <p:tgtEl>
                                          <p:spTgt spid="3">
                                            <p:txEl>
                                              <p:pRg st="3" end="3"/>
                                            </p:txEl>
                                          </p:spTgt>
                                        </p:tgtEl>
                                      </p:cBhvr>
                                    </p:animEffect>
                                  </p:childTnLst>
                                </p:cTn>
                              </p:par>
                              <p:par>
                                <p:cTn id="17" presetID="3" presetClass="entr" presetSubtype="1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blinds(horizontal)">
                                      <p:cBhvr>
                                        <p:cTn id="19" dur="500"/>
                                        <p:tgtEl>
                                          <p:spTgt spid="4"/>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blinds(horizontal)">
                                      <p:cBhvr>
                                        <p:cTn id="22" dur="500"/>
                                        <p:tgtEl>
                                          <p:spTgt spid="3">
                                            <p:txEl>
                                              <p:pRg st="4" end="4"/>
                                            </p:txEl>
                                          </p:spTgt>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Effect transition="in" filter="blinds(horizontal)">
                                      <p:cBhvr>
                                        <p:cTn id="25"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p:spPr>
        <p:txBody>
          <a:bodyPr>
            <a:normAutofit/>
          </a:bodyPr>
          <a:lstStyle/>
          <a:p>
            <a:r>
              <a:rPr lang="en-US" dirty="0"/>
              <a:t>Design and </a:t>
            </a:r>
            <a:r>
              <a:rPr lang="en-US" dirty="0" smtClean="0"/>
              <a:t>Methodology</a:t>
            </a:r>
            <a:endParaRPr lang="en-US" dirty="0"/>
          </a:p>
        </p:txBody>
      </p:sp>
      <p:sp>
        <p:nvSpPr>
          <p:cNvPr id="3" name="Content Placeholder 2"/>
          <p:cNvSpPr>
            <a:spLocks noGrp="1"/>
          </p:cNvSpPr>
          <p:nvPr>
            <p:ph idx="1"/>
          </p:nvPr>
        </p:nvSpPr>
        <p:spPr>
          <a:xfrm>
            <a:off x="1120000" y="1825625"/>
            <a:ext cx="10233800" cy="4351338"/>
          </a:xfrm>
        </p:spPr>
        <p:txBody>
          <a:bodyPr>
            <a:normAutofit/>
          </a:bodyPr>
          <a:lstStyle/>
          <a:p>
            <a:r>
              <a:rPr lang="en-US" sz="2400" dirty="0"/>
              <a:t>Focus group </a:t>
            </a:r>
            <a:r>
              <a:rPr lang="en-US" sz="2400" dirty="0" smtClean="0"/>
              <a:t>feedbacks from social scientists at Northwestern University.</a:t>
            </a:r>
          </a:p>
          <a:p>
            <a:r>
              <a:rPr lang="en-US" sz="2400" dirty="0"/>
              <a:t>Four ancillary panels</a:t>
            </a:r>
            <a:endParaRPr lang="en-US" sz="2400" dirty="0" smtClean="0"/>
          </a:p>
          <a:p>
            <a:pPr lvl="1"/>
            <a:endParaRPr lang="en-US" sz="2000" dirty="0" smtClean="0"/>
          </a:p>
          <a:p>
            <a:pPr lvl="1"/>
            <a:endParaRPr lang="en-US" sz="2000" dirty="0"/>
          </a:p>
        </p:txBody>
      </p:sp>
      <p:pic>
        <p:nvPicPr>
          <p:cNvPr id="5" name="Picture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838200" y="2906290"/>
            <a:ext cx="10515600" cy="3568064"/>
          </a:xfrm>
          <a:prstGeom prst="rect">
            <a:avLst/>
          </a:prstGeom>
        </p:spPr>
      </p:pic>
    </p:spTree>
    <p:extLst>
      <p:ext uri="{BB962C8B-B14F-4D97-AF65-F5344CB8AC3E}">
        <p14:creationId xmlns:p14="http://schemas.microsoft.com/office/powerpoint/2010/main" val="10459913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blinds(horizontal)">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Design and Methodology</a:t>
            </a:r>
            <a:endParaRPr lang="en-US" dirty="0"/>
          </a:p>
        </p:txBody>
      </p:sp>
      <p:sp>
        <p:nvSpPr>
          <p:cNvPr id="3" name="Content Placeholder 2"/>
          <p:cNvSpPr>
            <a:spLocks noGrp="1"/>
          </p:cNvSpPr>
          <p:nvPr>
            <p:ph idx="1"/>
          </p:nvPr>
        </p:nvSpPr>
        <p:spPr/>
        <p:txBody>
          <a:bodyPr>
            <a:normAutofit/>
          </a:bodyPr>
          <a:lstStyle/>
          <a:p>
            <a:r>
              <a:rPr lang="en-US" dirty="0" smtClean="0"/>
              <a:t>Publication  symbols</a:t>
            </a:r>
            <a:endParaRPr lang="en-US" sz="2400" dirty="0" smtClean="0"/>
          </a:p>
          <a:p>
            <a:pPr lvl="1"/>
            <a:r>
              <a:rPr lang="en-US" dirty="0" smtClean="0"/>
              <a:t>Journal (A ~ r</a:t>
            </a:r>
            <a:r>
              <a:rPr lang="en-US" baseline="30000" dirty="0" smtClean="0"/>
              <a:t>2</a:t>
            </a:r>
            <a:r>
              <a:rPr lang="en-US" dirty="0" smtClean="0"/>
              <a:t>)</a:t>
            </a:r>
          </a:p>
          <a:p>
            <a:pPr lvl="1"/>
            <a:r>
              <a:rPr lang="en-US" dirty="0" smtClean="0"/>
              <a:t>Conference / Book</a:t>
            </a:r>
          </a:p>
          <a:p>
            <a:pPr lvl="1"/>
            <a:r>
              <a:rPr lang="en-US" dirty="0" smtClean="0"/>
              <a:t>Patent</a:t>
            </a:r>
          </a:p>
          <a:p>
            <a:pPr lvl="1"/>
            <a:endParaRPr lang="en-US" dirty="0" smtClean="0"/>
          </a:p>
          <a:p>
            <a:r>
              <a:rPr lang="en-US" dirty="0"/>
              <a:t>Journal sizes</a:t>
            </a:r>
          </a:p>
          <a:p>
            <a:pPr lvl="1"/>
            <a:r>
              <a:rPr lang="en-US" dirty="0"/>
              <a:t>IF bracket ( IF &lt; 2) - #1</a:t>
            </a:r>
          </a:p>
          <a:p>
            <a:pPr lvl="1"/>
            <a:r>
              <a:rPr lang="en-US" dirty="0"/>
              <a:t>IF bracket (2 ≤ IF &lt; 4) - #2</a:t>
            </a:r>
          </a:p>
          <a:p>
            <a:pPr lvl="1"/>
            <a:r>
              <a:rPr lang="en-US" dirty="0"/>
              <a:t>IF bracket (4 ≤ IF &lt; 16) - #3</a:t>
            </a:r>
          </a:p>
          <a:p>
            <a:pPr lvl="1"/>
            <a:r>
              <a:rPr lang="en-US" dirty="0"/>
              <a:t>IF bracket (IF ≥ 16) - #4</a:t>
            </a:r>
          </a:p>
        </p:txBody>
      </p:sp>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236900" y="1924238"/>
            <a:ext cx="4785465" cy="2077056"/>
          </a:xfrm>
          <a:prstGeom prst="rect">
            <a:avLst/>
          </a:prstGeom>
        </p:spPr>
      </p:pic>
    </p:spTree>
    <p:extLst>
      <p:ext uri="{BB962C8B-B14F-4D97-AF65-F5344CB8AC3E}">
        <p14:creationId xmlns:p14="http://schemas.microsoft.com/office/powerpoint/2010/main" val="20231064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blinds(horizontal)">
                                      <p:cBhvr>
                                        <p:cTn id="10" dur="500"/>
                                        <p:tgtEl>
                                          <p:spTgt spid="3">
                                            <p:txEl>
                                              <p:pRg st="0" end="0"/>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blinds(horizontal)">
                                      <p:cBhvr>
                                        <p:cTn id="13" dur="500"/>
                                        <p:tgtEl>
                                          <p:spTgt spid="3">
                                            <p:txEl>
                                              <p:pRg st="1" end="1"/>
                                            </p:txEl>
                                          </p:spTgt>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blinds(horizontal)">
                                      <p:cBhvr>
                                        <p:cTn id="16" dur="500"/>
                                        <p:tgtEl>
                                          <p:spTgt spid="3">
                                            <p:txEl>
                                              <p:pRg st="2" end="2"/>
                                            </p:txEl>
                                          </p:spTgt>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blinds(horizontal)">
                                      <p:cBhvr>
                                        <p:cTn id="19" dur="500"/>
                                        <p:tgtEl>
                                          <p:spTgt spid="3">
                                            <p:txEl>
                                              <p:pRg st="3" end="3"/>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grpId="0" nodeType="click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blinds(horizontal)">
                                      <p:cBhvr>
                                        <p:cTn id="24" dur="500"/>
                                        <p:tgtEl>
                                          <p:spTgt spid="3">
                                            <p:txEl>
                                              <p:pRg st="5" end="5"/>
                                            </p:txEl>
                                          </p:spTgt>
                                        </p:tgtEl>
                                      </p:cBhvr>
                                    </p:animEffect>
                                  </p:childTnLst>
                                </p:cTn>
                              </p:par>
                              <p:par>
                                <p:cTn id="25" presetID="3" presetClass="entr" presetSubtype="1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blinds(horizontal)">
                                      <p:cBhvr>
                                        <p:cTn id="27" dur="500"/>
                                        <p:tgtEl>
                                          <p:spTgt spid="3">
                                            <p:txEl>
                                              <p:pRg st="6" end="6"/>
                                            </p:txEl>
                                          </p:spTgt>
                                        </p:tgtEl>
                                      </p:cBhvr>
                                    </p:animEffect>
                                  </p:childTnLst>
                                </p:cTn>
                              </p:par>
                              <p:par>
                                <p:cTn id="28" presetID="3" presetClass="entr" presetSubtype="10" fill="hold" grpId="0"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blinds(horizontal)">
                                      <p:cBhvr>
                                        <p:cTn id="30" dur="500"/>
                                        <p:tgtEl>
                                          <p:spTgt spid="3">
                                            <p:txEl>
                                              <p:pRg st="7" end="7"/>
                                            </p:txEl>
                                          </p:spTgt>
                                        </p:tgtEl>
                                      </p:cBhvr>
                                    </p:animEffect>
                                  </p:childTnLst>
                                </p:cTn>
                              </p:par>
                              <p:par>
                                <p:cTn id="31" presetID="3" presetClass="entr" presetSubtype="10" fill="hold" grpId="0"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blinds(horizontal)">
                                      <p:cBhvr>
                                        <p:cTn id="33" dur="500"/>
                                        <p:tgtEl>
                                          <p:spTgt spid="3">
                                            <p:txEl>
                                              <p:pRg st="8" end="8"/>
                                            </p:txEl>
                                          </p:spTgt>
                                        </p:tgtEl>
                                      </p:cBhvr>
                                    </p:animEffect>
                                  </p:childTnLst>
                                </p:cTn>
                              </p:par>
                              <p:par>
                                <p:cTn id="34" presetID="3" presetClass="entr" presetSubtype="10" fill="hold" grpId="0" nodeType="withEffect">
                                  <p:stCondLst>
                                    <p:cond delay="0"/>
                                  </p:stCondLst>
                                  <p:childTnLst>
                                    <p:set>
                                      <p:cBhvr>
                                        <p:cTn id="35" dur="1" fill="hold">
                                          <p:stCondLst>
                                            <p:cond delay="0"/>
                                          </p:stCondLst>
                                        </p:cTn>
                                        <p:tgtEl>
                                          <p:spTgt spid="3">
                                            <p:txEl>
                                              <p:pRg st="9" end="9"/>
                                            </p:txEl>
                                          </p:spTgt>
                                        </p:tgtEl>
                                        <p:attrNameLst>
                                          <p:attrName>style.visibility</p:attrName>
                                        </p:attrNameLst>
                                      </p:cBhvr>
                                      <p:to>
                                        <p:strVal val="visible"/>
                                      </p:to>
                                    </p:set>
                                    <p:animEffect transition="in" filter="blinds(horizontal)">
                                      <p:cBhvr>
                                        <p:cTn id="36"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Overview</a:t>
            </a:r>
            <a:endParaRPr lang="en-US" dirty="0"/>
          </a:p>
        </p:txBody>
      </p:sp>
      <p:sp>
        <p:nvSpPr>
          <p:cNvPr id="3" name="Content Placeholder 2"/>
          <p:cNvSpPr>
            <a:spLocks noGrp="1"/>
          </p:cNvSpPr>
          <p:nvPr>
            <p:ph idx="1"/>
          </p:nvPr>
        </p:nvSpPr>
        <p:spPr/>
        <p:txBody>
          <a:bodyPr>
            <a:normAutofit fontScale="92500" lnSpcReduction="20000"/>
          </a:bodyPr>
          <a:lstStyle/>
          <a:p>
            <a:pPr>
              <a:lnSpc>
                <a:spcPct val="150000"/>
              </a:lnSpc>
            </a:pPr>
            <a:r>
              <a:rPr lang="en-US" sz="3200" dirty="0" smtClean="0"/>
              <a:t>Introduction</a:t>
            </a:r>
          </a:p>
          <a:p>
            <a:pPr>
              <a:lnSpc>
                <a:spcPct val="150000"/>
              </a:lnSpc>
            </a:pPr>
            <a:r>
              <a:rPr lang="en-US" sz="3200" dirty="0" smtClean="0"/>
              <a:t>Design and Methodology</a:t>
            </a:r>
          </a:p>
          <a:p>
            <a:pPr>
              <a:lnSpc>
                <a:spcPct val="150000"/>
              </a:lnSpc>
            </a:pPr>
            <a:r>
              <a:rPr lang="en-US" sz="3200" dirty="0" smtClean="0"/>
              <a:t>Demo – www.ScholarPlot.com</a:t>
            </a:r>
          </a:p>
          <a:p>
            <a:pPr>
              <a:lnSpc>
                <a:spcPct val="150000"/>
              </a:lnSpc>
            </a:pPr>
            <a:r>
              <a:rPr lang="en-US" sz="3200" dirty="0" smtClean="0"/>
              <a:t>Software Architecture</a:t>
            </a:r>
          </a:p>
          <a:p>
            <a:pPr>
              <a:lnSpc>
                <a:spcPct val="150000"/>
              </a:lnSpc>
            </a:pPr>
            <a:r>
              <a:rPr lang="en-US" sz="3200" dirty="0" smtClean="0"/>
              <a:t>Conclusion and Future Work</a:t>
            </a:r>
          </a:p>
          <a:p>
            <a:pPr>
              <a:lnSpc>
                <a:spcPct val="150000"/>
              </a:lnSpc>
            </a:pPr>
            <a:r>
              <a:rPr lang="en-US" sz="3200" dirty="0" smtClean="0"/>
              <a:t>Acknowledgment</a:t>
            </a:r>
          </a:p>
          <a:p>
            <a:pPr lvl="1">
              <a:lnSpc>
                <a:spcPct val="150000"/>
              </a:lnSpc>
            </a:pPr>
            <a:endParaRPr lang="en-US" sz="2800" dirty="0" smtClean="0"/>
          </a:p>
          <a:p>
            <a:pPr>
              <a:lnSpc>
                <a:spcPct val="150000"/>
              </a:lnSpc>
            </a:pPr>
            <a:endParaRPr lang="en-US" sz="3200" dirty="0"/>
          </a:p>
        </p:txBody>
      </p:sp>
    </p:spTree>
    <p:extLst>
      <p:ext uri="{BB962C8B-B14F-4D97-AF65-F5344CB8AC3E}">
        <p14:creationId xmlns:p14="http://schemas.microsoft.com/office/powerpoint/2010/main" val="8011218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0" y="0"/>
            <a:ext cx="12192000" cy="6858000"/>
          </a:xfrm>
        </p:spPr>
        <p:txBody>
          <a:bodyPr anchor="ctr">
            <a:norm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8800" dirty="0" smtClean="0"/>
              <a:t>Demo</a:t>
            </a:r>
          </a:p>
          <a:p>
            <a:pPr marL="0" marR="0" lvl="0" indent="0" algn="ctr" defTabSz="914400" eaLnBrk="1" fontAlgn="auto" latinLnBrk="0" hangingPunct="1">
              <a:lnSpc>
                <a:spcPct val="100000"/>
              </a:lnSpc>
              <a:spcBef>
                <a:spcPts val="0"/>
              </a:spcBef>
              <a:spcAft>
                <a:spcPts val="0"/>
              </a:spcAft>
              <a:buClrTx/>
              <a:buSzTx/>
              <a:buFontTx/>
              <a:buNone/>
              <a:tabLst/>
              <a:defRPr/>
            </a:pPr>
            <a:r>
              <a:rPr lang="en-US" sz="2400" dirty="0" smtClean="0">
                <a:hlinkClick r:id="rId3"/>
              </a:rPr>
              <a:t>Scholar Plot</a:t>
            </a:r>
            <a:endParaRPr lang="en-US" sz="8800" dirty="0"/>
          </a:p>
        </p:txBody>
      </p:sp>
    </p:spTree>
    <p:extLst>
      <p:ext uri="{BB962C8B-B14F-4D97-AF65-F5344CB8AC3E}">
        <p14:creationId xmlns:p14="http://schemas.microsoft.com/office/powerpoint/2010/main" val="20261419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Software Architecture</a:t>
            </a:r>
            <a:endParaRPr lang="en-US" dirty="0"/>
          </a:p>
        </p:txBody>
      </p:sp>
      <p:sp>
        <p:nvSpPr>
          <p:cNvPr id="3" name="Content Placeholder 2"/>
          <p:cNvSpPr>
            <a:spLocks noGrp="1"/>
          </p:cNvSpPr>
          <p:nvPr>
            <p:ph idx="1"/>
          </p:nvPr>
        </p:nvSpPr>
        <p:spPr/>
        <p:txBody>
          <a:bodyPr/>
          <a:lstStyle/>
          <a:p>
            <a:r>
              <a:rPr lang="en-US" dirty="0" smtClean="0"/>
              <a:t>Scholar Data</a:t>
            </a:r>
          </a:p>
          <a:p>
            <a:pPr lvl="1"/>
            <a:r>
              <a:rPr lang="en-US" dirty="0" smtClean="0"/>
              <a:t>Collection</a:t>
            </a:r>
          </a:p>
          <a:p>
            <a:pPr lvl="1"/>
            <a:r>
              <a:rPr lang="en-US" dirty="0" smtClean="0"/>
              <a:t>Clean</a:t>
            </a:r>
          </a:p>
          <a:p>
            <a:pPr lvl="1"/>
            <a:endParaRPr lang="en-US" dirty="0" smtClean="0"/>
          </a:p>
          <a:p>
            <a:r>
              <a:rPr lang="en-US" dirty="0" smtClean="0"/>
              <a:t>Funding and Impact Factor Data</a:t>
            </a:r>
          </a:p>
          <a:p>
            <a:pPr lvl="1"/>
            <a:r>
              <a:rPr lang="en-US" dirty="0" smtClean="0"/>
              <a:t>Download, Search</a:t>
            </a:r>
          </a:p>
          <a:p>
            <a:pPr lvl="1"/>
            <a:r>
              <a:rPr lang="en-US" dirty="0" smtClean="0"/>
              <a:t>Extract and parse using </a:t>
            </a:r>
            <a:r>
              <a:rPr lang="en-US" dirty="0" err="1" smtClean="0"/>
              <a:t>xmlstarlet</a:t>
            </a:r>
            <a:endParaRPr lang="en-US" dirty="0" smtClean="0"/>
          </a:p>
          <a:p>
            <a:pPr lvl="1"/>
            <a:r>
              <a:rPr lang="en-US" dirty="0" smtClean="0"/>
              <a:t>Design RDMBS (MySQL)</a:t>
            </a:r>
            <a:endParaRPr lang="en-US" dirty="0"/>
          </a:p>
        </p:txBody>
      </p:sp>
    </p:spTree>
    <p:extLst>
      <p:ext uri="{BB962C8B-B14F-4D97-AF65-F5344CB8AC3E}">
        <p14:creationId xmlns:p14="http://schemas.microsoft.com/office/powerpoint/2010/main" val="19402205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Name Disambiguation</a:t>
            </a:r>
          </a:p>
        </p:txBody>
      </p:sp>
      <p:sp>
        <p:nvSpPr>
          <p:cNvPr id="3" name="Content Placeholder 2"/>
          <p:cNvSpPr>
            <a:spLocks noGrp="1"/>
          </p:cNvSpPr>
          <p:nvPr>
            <p:ph idx="1"/>
          </p:nvPr>
        </p:nvSpPr>
        <p:spPr/>
        <p:txBody>
          <a:bodyPr>
            <a:normAutofit/>
          </a:bodyPr>
          <a:lstStyle/>
          <a:p>
            <a:pPr>
              <a:lnSpc>
                <a:spcPct val="100000"/>
              </a:lnSpc>
            </a:pPr>
            <a:r>
              <a:rPr lang="en-US" sz="2400" dirty="0"/>
              <a:t>Google Scholar includes many different cases on its page of papers</a:t>
            </a:r>
          </a:p>
          <a:p>
            <a:pPr marL="677862" lvl="1" indent="-457200">
              <a:lnSpc>
                <a:spcPct val="150000"/>
              </a:lnSpc>
              <a:buFont typeface="+mj-lt"/>
              <a:buAutoNum type="alphaLcParenR"/>
            </a:pPr>
            <a:r>
              <a:rPr lang="en-US" dirty="0"/>
              <a:t>Ioannis T </a:t>
            </a:r>
            <a:r>
              <a:rPr lang="en-US" dirty="0" smtClean="0"/>
              <a:t>Pavlidis</a:t>
            </a:r>
          </a:p>
          <a:p>
            <a:pPr marL="677862" lvl="1" indent="-457200">
              <a:lnSpc>
                <a:spcPct val="150000"/>
              </a:lnSpc>
              <a:buFont typeface="+mj-lt"/>
              <a:buAutoNum type="alphaLcParenR"/>
            </a:pPr>
            <a:r>
              <a:rPr lang="en-US" dirty="0" smtClean="0"/>
              <a:t>IT Pavlidis</a:t>
            </a:r>
          </a:p>
          <a:p>
            <a:pPr marL="677862" lvl="1" indent="-457200">
              <a:lnSpc>
                <a:spcPct val="150000"/>
              </a:lnSpc>
              <a:buFont typeface="+mj-lt"/>
              <a:buAutoNum type="alphaLcParenR"/>
            </a:pPr>
            <a:r>
              <a:rPr lang="en-US" dirty="0" smtClean="0"/>
              <a:t>I Pavlidis</a:t>
            </a:r>
          </a:p>
          <a:p>
            <a:pPr marL="677862" lvl="1" indent="-457200">
              <a:lnSpc>
                <a:spcPct val="150000"/>
              </a:lnSpc>
              <a:buFont typeface="+mj-lt"/>
              <a:buAutoNum type="alphaLcParenR"/>
            </a:pPr>
            <a:r>
              <a:rPr lang="en-US" dirty="0" smtClean="0"/>
              <a:t>Ioannis Pavlidis</a:t>
            </a:r>
            <a:endParaRPr lang="en-US" dirty="0"/>
          </a:p>
        </p:txBody>
      </p:sp>
      <p:grpSp>
        <p:nvGrpSpPr>
          <p:cNvPr id="6" name="Group 5"/>
          <p:cNvGrpSpPr>
            <a:grpSpLocks noChangeAspect="1"/>
          </p:cNvGrpSpPr>
          <p:nvPr/>
        </p:nvGrpSpPr>
        <p:grpSpPr>
          <a:xfrm>
            <a:off x="4270310" y="2639632"/>
            <a:ext cx="7507728" cy="3817620"/>
            <a:chOff x="1710237" y="2257163"/>
            <a:chExt cx="9053326" cy="4309892"/>
          </a:xfrm>
        </p:grpSpPr>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710237" y="2257163"/>
              <a:ext cx="9053326" cy="4309892"/>
            </a:xfrm>
            <a:prstGeom prst="rect">
              <a:avLst/>
            </a:prstGeom>
          </p:spPr>
        </p:pic>
        <p:sp>
          <p:nvSpPr>
            <p:cNvPr id="5" name="Rectangle 4"/>
            <p:cNvSpPr/>
            <p:nvPr/>
          </p:nvSpPr>
          <p:spPr>
            <a:xfrm>
              <a:off x="3222702" y="2458844"/>
              <a:ext cx="875371" cy="250902"/>
            </a:xfrm>
            <a:prstGeom prst="rect">
              <a:avLst/>
            </a:prstGeom>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spTree>
    <p:extLst>
      <p:ext uri="{BB962C8B-B14F-4D97-AF65-F5344CB8AC3E}">
        <p14:creationId xmlns:p14="http://schemas.microsoft.com/office/powerpoint/2010/main" val="5013961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blinds(horizontal)">
                                      <p:cBhvr>
                                        <p:cTn id="16" dur="500"/>
                                        <p:tgtEl>
                                          <p:spTgt spid="3">
                                            <p:txEl>
                                              <p:pRg st="3" end="3"/>
                                            </p:txEl>
                                          </p:spTgt>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blinds(horizontal)">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nodeType="click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blinds(horizontal)">
                                      <p:cBhvr>
                                        <p:cTn id="2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Architecture</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872826" y="1634903"/>
            <a:ext cx="8354908" cy="4699636"/>
          </a:xfrm>
          <a:prstGeom prst="rect">
            <a:avLst/>
          </a:prstGeom>
        </p:spPr>
      </p:pic>
    </p:spTree>
    <p:extLst>
      <p:ext uri="{BB962C8B-B14F-4D97-AF65-F5344CB8AC3E}">
        <p14:creationId xmlns:p14="http://schemas.microsoft.com/office/powerpoint/2010/main" val="5987852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Usability Study</a:t>
            </a:r>
            <a:endParaRPr lang="en-US" dirty="0"/>
          </a:p>
        </p:txBody>
      </p:sp>
      <p:sp>
        <p:nvSpPr>
          <p:cNvPr id="3" name="Content Placeholder 2"/>
          <p:cNvSpPr>
            <a:spLocks noGrp="1"/>
          </p:cNvSpPr>
          <p:nvPr>
            <p:ph idx="1"/>
          </p:nvPr>
        </p:nvSpPr>
        <p:spPr>
          <a:xfrm>
            <a:off x="1120000" y="1825624"/>
            <a:ext cx="10233800" cy="4885727"/>
          </a:xfrm>
        </p:spPr>
        <p:txBody>
          <a:bodyPr>
            <a:normAutofit/>
          </a:bodyPr>
          <a:lstStyle/>
          <a:p>
            <a:r>
              <a:rPr lang="en-US" sz="2000" dirty="0" smtClean="0"/>
              <a:t>Participant (</a:t>
            </a:r>
            <a:r>
              <a:rPr lang="en-US" sz="2000" i="1" dirty="0" smtClean="0"/>
              <a:t>n</a:t>
            </a:r>
            <a:r>
              <a:rPr lang="en-US" sz="2000" dirty="0" smtClean="0"/>
              <a:t>=15) including Graduate, Post Doc, and Faculty</a:t>
            </a:r>
          </a:p>
          <a:p>
            <a:r>
              <a:rPr lang="en-US" sz="2000" dirty="0" smtClean="0"/>
              <a:t>From various natural, mathematical, and social sciences.</a:t>
            </a:r>
          </a:p>
          <a:p>
            <a:r>
              <a:rPr lang="en-US" sz="2000" dirty="0" smtClean="0"/>
              <a:t>Likert scale from 1 to 5, with 1 being strongly disagree and 5 begin strongly agree</a:t>
            </a:r>
          </a:p>
          <a:p>
            <a:endParaRPr lang="en-US" sz="2000" dirty="0"/>
          </a:p>
          <a:p>
            <a:endParaRPr lang="en-US" sz="2000" dirty="0" smtClean="0"/>
          </a:p>
          <a:p>
            <a:endParaRPr lang="en-US" sz="2000" dirty="0"/>
          </a:p>
          <a:p>
            <a:endParaRPr lang="en-US" sz="2000" dirty="0" smtClean="0"/>
          </a:p>
          <a:p>
            <a:endParaRPr lang="en-US" sz="2000" dirty="0"/>
          </a:p>
          <a:p>
            <a:endParaRPr lang="en-US" sz="2000" dirty="0" smtClean="0"/>
          </a:p>
          <a:p>
            <a:endParaRPr lang="en-US" sz="2000" dirty="0" smtClean="0"/>
          </a:p>
          <a:p>
            <a:endParaRPr lang="en-US" sz="2000" dirty="0"/>
          </a:p>
          <a:p>
            <a:r>
              <a:rPr lang="en-US" sz="2000" dirty="0" smtClean="0"/>
              <a:t>Overall, it is a user friendly tool that academic users find of interest and value.</a:t>
            </a:r>
            <a:endParaRPr lang="en-US" sz="2000" dirty="0"/>
          </a:p>
        </p:txBody>
      </p:sp>
      <p:pic>
        <p:nvPicPr>
          <p:cNvPr id="4" name="Picture 3"/>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666746" y="3188223"/>
            <a:ext cx="6563519" cy="2866856"/>
          </a:xfrm>
          <a:prstGeom prst="rect">
            <a:avLst/>
          </a:prstGeom>
        </p:spPr>
      </p:pic>
    </p:spTree>
    <p:extLst>
      <p:ext uri="{BB962C8B-B14F-4D97-AF65-F5344CB8AC3E}">
        <p14:creationId xmlns:p14="http://schemas.microsoft.com/office/powerpoint/2010/main" val="163980249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t>Scholar Plot, a </a:t>
            </a:r>
            <a:r>
              <a:rPr lang="en-US" smtClean="0"/>
              <a:t>visualization method for </a:t>
            </a:r>
            <a:r>
              <a:rPr lang="en-US" dirty="0" smtClean="0"/>
              <a:t>academic merit.</a:t>
            </a:r>
          </a:p>
        </p:txBody>
      </p:sp>
      <p:sp>
        <p:nvSpPr>
          <p:cNvPr id="2" name="Title 1"/>
          <p:cNvSpPr>
            <a:spLocks noGrp="1"/>
          </p:cNvSpPr>
          <p:nvPr>
            <p:ph type="title"/>
          </p:nvPr>
        </p:nvSpPr>
        <p:spPr/>
        <p:txBody>
          <a:bodyPr/>
          <a:lstStyle/>
          <a:p>
            <a:r>
              <a:rPr lang="en-US" dirty="0" smtClean="0"/>
              <a:t>Conclusion</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595293" y="2376707"/>
            <a:ext cx="2988714" cy="1367586"/>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523741" y="2376707"/>
            <a:ext cx="9131818" cy="3428224"/>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804475" y="2376707"/>
            <a:ext cx="10570350" cy="3474171"/>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644526" y="2376707"/>
            <a:ext cx="10902948" cy="4257556"/>
          </a:xfrm>
          <a:prstGeom prst="rect">
            <a:avLst/>
          </a:prstGeom>
        </p:spPr>
      </p:pic>
    </p:spTree>
    <p:extLst>
      <p:ext uri="{BB962C8B-B14F-4D97-AF65-F5344CB8AC3E}">
        <p14:creationId xmlns:p14="http://schemas.microsoft.com/office/powerpoint/2010/main" val="20166389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linds(horizontal)">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blinds(horizontal)">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blinds(horizontal)">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Future Work</a:t>
            </a:r>
            <a:endParaRPr lang="en-US" dirty="0"/>
          </a:p>
        </p:txBody>
      </p:sp>
      <p:sp>
        <p:nvSpPr>
          <p:cNvPr id="3" name="Content Placeholder 2"/>
          <p:cNvSpPr>
            <a:spLocks noGrp="1"/>
          </p:cNvSpPr>
          <p:nvPr>
            <p:ph idx="1"/>
          </p:nvPr>
        </p:nvSpPr>
        <p:spPr>
          <a:xfrm>
            <a:off x="1120000" y="1825625"/>
            <a:ext cx="6968923" cy="4351338"/>
          </a:xfrm>
        </p:spPr>
        <p:txBody>
          <a:bodyPr>
            <a:normAutofit/>
          </a:bodyPr>
          <a:lstStyle/>
          <a:p>
            <a:r>
              <a:rPr lang="en-US" sz="3200" dirty="0" smtClean="0"/>
              <a:t>Individual</a:t>
            </a:r>
          </a:p>
          <a:p>
            <a:pPr lvl="1"/>
            <a:r>
              <a:rPr lang="en-US" sz="2800" dirty="0" smtClean="0"/>
              <a:t>Comparison between two scholars</a:t>
            </a:r>
          </a:p>
          <a:p>
            <a:pPr lvl="1"/>
            <a:r>
              <a:rPr lang="en-US" sz="2800" dirty="0" smtClean="0"/>
              <a:t>More agencies if available</a:t>
            </a:r>
          </a:p>
          <a:p>
            <a:pPr lvl="1"/>
            <a:endParaRPr lang="en-US" sz="2800" dirty="0" smtClean="0"/>
          </a:p>
          <a:p>
            <a:r>
              <a:rPr lang="en-US" sz="3200" dirty="0" smtClean="0"/>
              <a:t>Group</a:t>
            </a:r>
          </a:p>
          <a:p>
            <a:pPr lvl="1"/>
            <a:r>
              <a:rPr lang="en-US" sz="2800" dirty="0"/>
              <a:t>Interested in group </a:t>
            </a:r>
            <a:r>
              <a:rPr lang="en-US" sz="2800" dirty="0" smtClean="0"/>
              <a:t>level</a:t>
            </a:r>
            <a:endParaRPr lang="en-US" sz="2800" dirty="0"/>
          </a:p>
        </p:txBody>
      </p:sp>
      <p:grpSp>
        <p:nvGrpSpPr>
          <p:cNvPr id="7" name="Group 6"/>
          <p:cNvGrpSpPr/>
          <p:nvPr/>
        </p:nvGrpSpPr>
        <p:grpSpPr>
          <a:xfrm>
            <a:off x="5510737" y="4254742"/>
            <a:ext cx="4025651" cy="2413263"/>
            <a:chOff x="5773617" y="4195639"/>
            <a:chExt cx="4025651" cy="2413263"/>
          </a:xfrm>
        </p:grpSpPr>
        <p:pic>
          <p:nvPicPr>
            <p:cNvPr id="4" name="Picture 3"/>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773617" y="5318931"/>
              <a:ext cx="2471120" cy="1289971"/>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236900" y="4195639"/>
              <a:ext cx="3310786" cy="1003070"/>
            </a:xfrm>
            <a:prstGeom prst="rect">
              <a:avLst/>
            </a:prstGeom>
          </p:spPr>
        </p:pic>
        <p:pic>
          <p:nvPicPr>
            <p:cNvPr id="6" name="Picture 5"/>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8384002" y="5318931"/>
              <a:ext cx="1415266" cy="1289971"/>
            </a:xfrm>
            <a:prstGeom prst="rect">
              <a:avLst/>
            </a:prstGeom>
          </p:spPr>
        </p:pic>
      </p:grpSp>
      <p:grpSp>
        <p:nvGrpSpPr>
          <p:cNvPr id="10" name="Group 9"/>
          <p:cNvGrpSpPr/>
          <p:nvPr/>
        </p:nvGrpSpPr>
        <p:grpSpPr>
          <a:xfrm>
            <a:off x="7213829" y="2303109"/>
            <a:ext cx="3471960" cy="1425422"/>
            <a:chOff x="8520747" y="2338278"/>
            <a:chExt cx="3471960" cy="1425422"/>
          </a:xfrm>
        </p:grpSpPr>
        <p:pic>
          <p:nvPicPr>
            <p:cNvPr id="9" name="Picture 8"/>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0368521" y="2338278"/>
              <a:ext cx="1624186" cy="1425422"/>
            </a:xfrm>
            <a:prstGeom prst="rect">
              <a:avLst/>
            </a:prstGeom>
          </p:spPr>
        </p:pic>
        <p:pic>
          <p:nvPicPr>
            <p:cNvPr id="8" name="Picture 7"/>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8520747" y="2338278"/>
              <a:ext cx="1724682" cy="1403811"/>
            </a:xfrm>
            <a:prstGeom prst="rect">
              <a:avLst/>
            </a:prstGeom>
          </p:spPr>
        </p:pic>
      </p:grpSp>
    </p:spTree>
    <p:extLst>
      <p:ext uri="{BB962C8B-B14F-4D97-AF65-F5344CB8AC3E}">
        <p14:creationId xmlns:p14="http://schemas.microsoft.com/office/powerpoint/2010/main" val="1590289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blinds(horizontal)">
                                      <p:cBhvr>
                                        <p:cTn id="16" dur="500"/>
                                        <p:tgtEl>
                                          <p:spTgt spid="10"/>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blinds(horizontal)">
                                      <p:cBhvr>
                                        <p:cTn id="21" dur="500"/>
                                        <p:tgtEl>
                                          <p:spTgt spid="3">
                                            <p:txEl>
                                              <p:pRg st="4" end="4"/>
                                            </p:txEl>
                                          </p:spTgt>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blinds(horizontal)">
                                      <p:cBhvr>
                                        <p:cTn id="24" dur="500"/>
                                        <p:tgtEl>
                                          <p:spTgt spid="3">
                                            <p:txEl>
                                              <p:pRg st="5" end="5"/>
                                            </p:txEl>
                                          </p:spTgt>
                                        </p:tgtEl>
                                      </p:cBhvr>
                                    </p:animEffect>
                                  </p:childTnLst>
                                </p:cTn>
                              </p:par>
                              <p:par>
                                <p:cTn id="25" presetID="3" presetClass="entr" presetSubtype="10" fill="hold" nodeType="with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blinds(horizontal)">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PhD Timeline</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972621198"/>
              </p:ext>
            </p:extLst>
          </p:nvPr>
        </p:nvGraphicFramePr>
        <p:xfrm>
          <a:off x="124691" y="1825625"/>
          <a:ext cx="11845636"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7251828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3" name="Content Placeholder 2"/>
          <p:cNvSpPr>
            <a:spLocks noGrp="1"/>
          </p:cNvSpPr>
          <p:nvPr>
            <p:ph idx="1"/>
          </p:nvPr>
        </p:nvSpPr>
        <p:spPr/>
        <p:txBody>
          <a:bodyPr/>
          <a:lstStyle/>
          <a:p>
            <a:r>
              <a:rPr lang="en-US" dirty="0" smtClean="0"/>
              <a:t>Introduction </a:t>
            </a:r>
          </a:p>
          <a:p>
            <a:pPr lvl="1"/>
            <a:r>
              <a:rPr lang="en-US" dirty="0" smtClean="0">
                <a:hlinkClick r:id="rId2"/>
              </a:rPr>
              <a:t>http</a:t>
            </a:r>
            <a:r>
              <a:rPr lang="en-US" dirty="0">
                <a:hlinkClick r:id="rId2"/>
              </a:rPr>
              <a:t>://</a:t>
            </a:r>
            <a:r>
              <a:rPr lang="en-US" dirty="0" smtClean="0">
                <a:hlinkClick r:id="rId2"/>
              </a:rPr>
              <a:t>www.sas.com/en_us/insights/big-data/data-visualization.html</a:t>
            </a:r>
            <a:endParaRPr lang="en-US" dirty="0" smtClean="0"/>
          </a:p>
          <a:p>
            <a:endParaRPr lang="en-US" dirty="0" smtClean="0"/>
          </a:p>
          <a:p>
            <a:r>
              <a:rPr lang="en-US" dirty="0" smtClean="0"/>
              <a:t>Related Works</a:t>
            </a:r>
          </a:p>
          <a:p>
            <a:pPr lvl="1"/>
            <a:r>
              <a:rPr lang="en-US" dirty="0">
                <a:hlinkClick r:id="rId3"/>
              </a:rPr>
              <a:t>https://</a:t>
            </a:r>
            <a:r>
              <a:rPr lang="en-US" dirty="0" smtClean="0">
                <a:hlinkClick r:id="rId3"/>
              </a:rPr>
              <a:t>github.com/ckreibich/scholar.py</a:t>
            </a:r>
            <a:endParaRPr lang="en-US" dirty="0" smtClean="0"/>
          </a:p>
          <a:p>
            <a:pPr lvl="1"/>
            <a:r>
              <a:rPr lang="en-US" dirty="0">
                <a:hlinkClick r:id="rId4"/>
              </a:rPr>
              <a:t>http://www.csullender.com/scholar</a:t>
            </a:r>
            <a:r>
              <a:rPr lang="en-US" dirty="0" smtClean="0">
                <a:hlinkClick r:id="rId4"/>
              </a:rPr>
              <a:t>/</a:t>
            </a:r>
            <a:endParaRPr lang="en-US" dirty="0" smtClean="0"/>
          </a:p>
          <a:p>
            <a:pPr lvl="1"/>
            <a:endParaRPr lang="en-US" dirty="0"/>
          </a:p>
        </p:txBody>
      </p:sp>
    </p:spTree>
    <p:extLst>
      <p:ext uri="{BB962C8B-B14F-4D97-AF65-F5344CB8AC3E}">
        <p14:creationId xmlns:p14="http://schemas.microsoft.com/office/powerpoint/2010/main" val="31476299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Acknowledgments</a:t>
            </a:r>
            <a:endParaRPr lang="en-US" dirty="0"/>
          </a:p>
        </p:txBody>
      </p:sp>
      <p:sp>
        <p:nvSpPr>
          <p:cNvPr id="3" name="Content Placeholder 2"/>
          <p:cNvSpPr>
            <a:spLocks noGrp="1"/>
          </p:cNvSpPr>
          <p:nvPr>
            <p:ph idx="1"/>
          </p:nvPr>
        </p:nvSpPr>
        <p:spPr/>
        <p:txBody>
          <a:bodyPr>
            <a:normAutofit/>
          </a:bodyPr>
          <a:lstStyle/>
          <a:p>
            <a:r>
              <a:rPr lang="en-US" dirty="0" smtClean="0"/>
              <a:t>Committees</a:t>
            </a:r>
          </a:p>
          <a:p>
            <a:pPr lvl="1">
              <a:tabLst>
                <a:tab pos="3711575" algn="l"/>
              </a:tabLst>
            </a:pPr>
            <a:r>
              <a:rPr lang="en-US" dirty="0" smtClean="0"/>
              <a:t>Prof. Ioannis Pavlidis</a:t>
            </a:r>
            <a:r>
              <a:rPr lang="en-US" dirty="0"/>
              <a:t>	</a:t>
            </a:r>
            <a:r>
              <a:rPr lang="en-US" dirty="0" smtClean="0"/>
              <a:t>(Dept. of Computer </a:t>
            </a:r>
            <a:r>
              <a:rPr lang="en-US" dirty="0"/>
              <a:t>Science at UH</a:t>
            </a:r>
            <a:r>
              <a:rPr lang="en-US" dirty="0" smtClean="0"/>
              <a:t>) – Chairman</a:t>
            </a:r>
          </a:p>
          <a:p>
            <a:pPr lvl="1">
              <a:tabLst>
                <a:tab pos="3711575" algn="l"/>
              </a:tabLst>
            </a:pPr>
            <a:r>
              <a:rPr lang="en-US" dirty="0" smtClean="0"/>
              <a:t>Prof. </a:t>
            </a:r>
            <a:r>
              <a:rPr lang="en-US" dirty="0"/>
              <a:t>Ricardo </a:t>
            </a:r>
            <a:r>
              <a:rPr lang="en-US" dirty="0" err="1" smtClean="0"/>
              <a:t>Vilalta</a:t>
            </a:r>
            <a:r>
              <a:rPr lang="en-US" dirty="0"/>
              <a:t>	</a:t>
            </a:r>
            <a:r>
              <a:rPr lang="en-US" dirty="0" smtClean="0"/>
              <a:t>(Dept. of Computer </a:t>
            </a:r>
            <a:r>
              <a:rPr lang="en-US" dirty="0"/>
              <a:t>Science at </a:t>
            </a:r>
            <a:r>
              <a:rPr lang="en-US" dirty="0" smtClean="0"/>
              <a:t>UH)</a:t>
            </a:r>
          </a:p>
          <a:p>
            <a:pPr lvl="1">
              <a:tabLst>
                <a:tab pos="3711575" algn="l"/>
              </a:tabLst>
            </a:pPr>
            <a:r>
              <a:rPr lang="en-US" dirty="0" smtClean="0"/>
              <a:t>Prof. </a:t>
            </a:r>
            <a:r>
              <a:rPr lang="en-US" dirty="0" err="1"/>
              <a:t>Zhigang</a:t>
            </a:r>
            <a:r>
              <a:rPr lang="en-US" dirty="0"/>
              <a:t> </a:t>
            </a:r>
            <a:r>
              <a:rPr lang="en-US" dirty="0" smtClean="0"/>
              <a:t>Deng	(Dept. of Computer </a:t>
            </a:r>
            <a:r>
              <a:rPr lang="en-US" dirty="0"/>
              <a:t>Science at UH</a:t>
            </a:r>
            <a:r>
              <a:rPr lang="en-US" dirty="0" smtClean="0"/>
              <a:t>)</a:t>
            </a:r>
            <a:endParaRPr lang="en-US" dirty="0"/>
          </a:p>
          <a:p>
            <a:pPr lvl="1">
              <a:tabLst>
                <a:tab pos="3711575" algn="l"/>
              </a:tabLst>
            </a:pPr>
            <a:r>
              <a:rPr lang="en-US" dirty="0" smtClean="0"/>
              <a:t>Prof. </a:t>
            </a:r>
            <a:r>
              <a:rPr lang="en-US" dirty="0" err="1" smtClean="0"/>
              <a:t>Guoning</a:t>
            </a:r>
            <a:r>
              <a:rPr lang="en-US" dirty="0" smtClean="0"/>
              <a:t> Chen	(Dept. of Computer Science at UH)</a:t>
            </a:r>
          </a:p>
          <a:p>
            <a:pPr lvl="1">
              <a:tabLst>
                <a:tab pos="3711575" algn="l"/>
              </a:tabLst>
            </a:pPr>
            <a:r>
              <a:rPr lang="en-US" dirty="0" smtClean="0"/>
              <a:t>Prof. Brian </a:t>
            </a:r>
            <a:r>
              <a:rPr lang="en-US" dirty="0" err="1" smtClean="0"/>
              <a:t>Uzzi</a:t>
            </a:r>
            <a:r>
              <a:rPr lang="en-US" dirty="0" smtClean="0"/>
              <a:t>	(Northwestern University)</a:t>
            </a:r>
          </a:p>
          <a:p>
            <a:endParaRPr lang="en-US" dirty="0" smtClean="0"/>
          </a:p>
          <a:p>
            <a:r>
              <a:rPr lang="en-US" dirty="0" smtClean="0"/>
              <a:t>All our CPL members</a:t>
            </a:r>
          </a:p>
          <a:p>
            <a:pPr lvl="1"/>
            <a:r>
              <a:rPr lang="en-US" dirty="0" smtClean="0"/>
              <a:t>Dr. </a:t>
            </a:r>
            <a:r>
              <a:rPr lang="en-US" dirty="0" err="1" smtClean="0"/>
              <a:t>Dvijesh</a:t>
            </a:r>
            <a:r>
              <a:rPr lang="en-US" dirty="0" smtClean="0"/>
              <a:t> </a:t>
            </a:r>
            <a:r>
              <a:rPr lang="en-US" dirty="0" err="1" smtClean="0"/>
              <a:t>Shastri</a:t>
            </a:r>
            <a:r>
              <a:rPr lang="en-US" dirty="0" smtClean="0"/>
              <a:t>, Dr. Malcolm </a:t>
            </a:r>
            <a:r>
              <a:rPr lang="en-US" dirty="0" err="1" smtClean="0"/>
              <a:t>Dcosta</a:t>
            </a:r>
            <a:endParaRPr lang="en-US" dirty="0" smtClean="0"/>
          </a:p>
          <a:p>
            <a:pPr lvl="1"/>
            <a:r>
              <a:rPr lang="en-US" dirty="0" smtClean="0"/>
              <a:t>Dinesh, Salah, </a:t>
            </a:r>
            <a:r>
              <a:rPr lang="en-US" dirty="0" err="1" smtClean="0"/>
              <a:t>Muhsin</a:t>
            </a:r>
            <a:r>
              <a:rPr lang="en-US" dirty="0" smtClean="0"/>
              <a:t>, </a:t>
            </a:r>
            <a:r>
              <a:rPr lang="en-US" dirty="0" err="1" smtClean="0"/>
              <a:t>Ashik</a:t>
            </a:r>
            <a:endParaRPr lang="en-US" dirty="0"/>
          </a:p>
        </p:txBody>
      </p:sp>
    </p:spTree>
    <p:extLst>
      <p:ext uri="{BB962C8B-B14F-4D97-AF65-F5344CB8AC3E}">
        <p14:creationId xmlns:p14="http://schemas.microsoft.com/office/powerpoint/2010/main" val="7948136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blinds(horizontal)">
                                      <p:cBhvr>
                                        <p:cTn id="16" dur="500"/>
                                        <p:tgtEl>
                                          <p:spTgt spid="3">
                                            <p:txEl>
                                              <p:pRg st="3" end="3"/>
                                            </p:txEl>
                                          </p:spTgt>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blinds(horizontal)">
                                      <p:cBhvr>
                                        <p:cTn id="19" dur="500"/>
                                        <p:tgtEl>
                                          <p:spTgt spid="3">
                                            <p:txEl>
                                              <p:pRg st="4" end="4"/>
                                            </p:txEl>
                                          </p:spTgt>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blinds(horizontal)">
                                      <p:cBhvr>
                                        <p:cTn id="22" dur="500"/>
                                        <p:tgtEl>
                                          <p:spTgt spid="3">
                                            <p:txEl>
                                              <p:pRg st="5" end="5"/>
                                            </p:txEl>
                                          </p:spTgt>
                                        </p:tgtEl>
                                      </p:cBhvr>
                                    </p:animEffect>
                                  </p:childTnLst>
                                </p:cTn>
                              </p:par>
                              <p:par>
                                <p:cTn id="23" presetID="3" presetClass="entr" presetSubtype="10" fill="hold" grpId="0" nodeType="withEffect">
                                  <p:stCondLst>
                                    <p:cond delay="2000"/>
                                  </p:stCondLst>
                                  <p:childTnLst>
                                    <p:set>
                                      <p:cBhvr>
                                        <p:cTn id="24" dur="1" fill="hold">
                                          <p:stCondLst>
                                            <p:cond delay="0"/>
                                          </p:stCondLst>
                                        </p:cTn>
                                        <p:tgtEl>
                                          <p:spTgt spid="3">
                                            <p:txEl>
                                              <p:pRg st="7" end="7"/>
                                            </p:txEl>
                                          </p:spTgt>
                                        </p:tgtEl>
                                        <p:attrNameLst>
                                          <p:attrName>style.visibility</p:attrName>
                                        </p:attrNameLst>
                                      </p:cBhvr>
                                      <p:to>
                                        <p:strVal val="visible"/>
                                      </p:to>
                                    </p:set>
                                    <p:animEffect transition="in" filter="blinds(horizontal)">
                                      <p:cBhvr>
                                        <p:cTn id="25" dur="1000"/>
                                        <p:tgtEl>
                                          <p:spTgt spid="3">
                                            <p:txEl>
                                              <p:pRg st="7" end="7"/>
                                            </p:txEl>
                                          </p:spTgt>
                                        </p:tgtEl>
                                      </p:cBhvr>
                                    </p:animEffect>
                                  </p:childTnLst>
                                </p:cTn>
                              </p:par>
                              <p:par>
                                <p:cTn id="26" presetID="3" presetClass="entr" presetSubtype="10" fill="hold" grpId="0" nodeType="withEffect">
                                  <p:stCondLst>
                                    <p:cond delay="2000"/>
                                  </p:stCondLst>
                                  <p:childTnLst>
                                    <p:set>
                                      <p:cBhvr>
                                        <p:cTn id="27" dur="1" fill="hold">
                                          <p:stCondLst>
                                            <p:cond delay="0"/>
                                          </p:stCondLst>
                                        </p:cTn>
                                        <p:tgtEl>
                                          <p:spTgt spid="3">
                                            <p:txEl>
                                              <p:pRg st="8" end="8"/>
                                            </p:txEl>
                                          </p:spTgt>
                                        </p:tgtEl>
                                        <p:attrNameLst>
                                          <p:attrName>style.visibility</p:attrName>
                                        </p:attrNameLst>
                                      </p:cBhvr>
                                      <p:to>
                                        <p:strVal val="visible"/>
                                      </p:to>
                                    </p:set>
                                    <p:animEffect transition="in" filter="blinds(horizontal)">
                                      <p:cBhvr>
                                        <p:cTn id="28" dur="1000"/>
                                        <p:tgtEl>
                                          <p:spTgt spid="3">
                                            <p:txEl>
                                              <p:pRg st="8" end="8"/>
                                            </p:txEl>
                                          </p:spTgt>
                                        </p:tgtEl>
                                      </p:cBhvr>
                                    </p:animEffect>
                                  </p:childTnLst>
                                </p:cTn>
                              </p:par>
                              <p:par>
                                <p:cTn id="29" presetID="3" presetClass="entr" presetSubtype="10" fill="hold" grpId="0" nodeType="withEffect">
                                  <p:stCondLst>
                                    <p:cond delay="2000"/>
                                  </p:stCondLst>
                                  <p:childTnLst>
                                    <p:set>
                                      <p:cBhvr>
                                        <p:cTn id="30" dur="1" fill="hold">
                                          <p:stCondLst>
                                            <p:cond delay="0"/>
                                          </p:stCondLst>
                                        </p:cTn>
                                        <p:tgtEl>
                                          <p:spTgt spid="3">
                                            <p:txEl>
                                              <p:pRg st="9" end="9"/>
                                            </p:txEl>
                                          </p:spTgt>
                                        </p:tgtEl>
                                        <p:attrNameLst>
                                          <p:attrName>style.visibility</p:attrName>
                                        </p:attrNameLst>
                                      </p:cBhvr>
                                      <p:to>
                                        <p:strVal val="visible"/>
                                      </p:to>
                                    </p:set>
                                    <p:animEffect transition="in" filter="blinds(horizontal)">
                                      <p:cBhvr>
                                        <p:cTn id="31" dur="10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Data Visualization?</a:t>
            </a:r>
            <a:endParaRPr lang="en-US" dirty="0"/>
          </a:p>
        </p:txBody>
      </p:sp>
      <p:sp>
        <p:nvSpPr>
          <p:cNvPr id="3" name="Content Placeholder 2"/>
          <p:cNvSpPr>
            <a:spLocks noGrp="1"/>
          </p:cNvSpPr>
          <p:nvPr>
            <p:ph idx="1"/>
          </p:nvPr>
        </p:nvSpPr>
        <p:spPr/>
        <p:txBody>
          <a:bodyPr>
            <a:normAutofit/>
          </a:bodyPr>
          <a:lstStyle/>
          <a:p>
            <a:r>
              <a:rPr lang="en-US" sz="4000" dirty="0" smtClean="0"/>
              <a:t>Data </a:t>
            </a:r>
            <a:r>
              <a:rPr lang="en-US" sz="4000" dirty="0"/>
              <a:t>visualization is the presentation of data in a pictorial or graphical format. </a:t>
            </a:r>
            <a:endParaRPr lang="en-US" sz="4000" dirty="0" smtClean="0"/>
          </a:p>
          <a:p>
            <a:endParaRPr lang="en-US" sz="4000" dirty="0"/>
          </a:p>
          <a:p>
            <a:pPr lvl="1">
              <a:lnSpc>
                <a:spcPct val="150000"/>
              </a:lnSpc>
              <a:buFont typeface="Wingdings" charset="2"/>
              <a:buChar char="ü"/>
            </a:pPr>
            <a:r>
              <a:rPr lang="en-US" sz="3600" dirty="0" smtClean="0"/>
              <a:t>Facilitate  intuition</a:t>
            </a:r>
          </a:p>
          <a:p>
            <a:pPr lvl="1">
              <a:lnSpc>
                <a:spcPct val="150000"/>
              </a:lnSpc>
              <a:buFont typeface="Wingdings" charset="2"/>
              <a:buChar char="ü"/>
            </a:pPr>
            <a:r>
              <a:rPr lang="en-US" sz="3600" dirty="0" smtClean="0"/>
              <a:t>Support qualitative analysis</a:t>
            </a:r>
          </a:p>
        </p:txBody>
      </p:sp>
    </p:spTree>
    <p:extLst>
      <p:ext uri="{BB962C8B-B14F-4D97-AF65-F5344CB8AC3E}">
        <p14:creationId xmlns:p14="http://schemas.microsoft.com/office/powerpoint/2010/main" val="2692827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blinds(horizontal)">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blinds(horizontal)">
                                      <p:cBhvr>
                                        <p:cTn id="1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Thank you!</a:t>
            </a:r>
            <a:endParaRPr lang="en-US" dirty="0"/>
          </a:p>
        </p:txBody>
      </p:sp>
      <p:sp>
        <p:nvSpPr>
          <p:cNvPr id="3" name="Content Placeholder 2"/>
          <p:cNvSpPr>
            <a:spLocks noGrp="1"/>
          </p:cNvSpPr>
          <p:nvPr>
            <p:ph idx="1"/>
          </p:nvPr>
        </p:nvSpPr>
        <p:spPr/>
        <p:txBody>
          <a:bodyPr anchor="ctr">
            <a:normAutofit/>
          </a:bodyPr>
          <a:lstStyle/>
          <a:p>
            <a:pPr marL="0" indent="0" algn="ctr">
              <a:buNone/>
            </a:pPr>
            <a:r>
              <a:rPr lang="en-US" sz="11500" smtClean="0"/>
              <a:t>?</a:t>
            </a:r>
            <a:endParaRPr lang="en-US" sz="11500" dirty="0"/>
          </a:p>
        </p:txBody>
      </p:sp>
    </p:spTree>
    <p:extLst>
      <p:ext uri="{BB962C8B-B14F-4D97-AF65-F5344CB8AC3E}">
        <p14:creationId xmlns:p14="http://schemas.microsoft.com/office/powerpoint/2010/main" val="15747662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Departmental Plot</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30364007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a:t>
            </a:r>
            <a:r>
              <a:rPr lang="en-US" dirty="0" smtClean="0"/>
              <a:t>Data Visualization Matters?</a:t>
            </a:r>
            <a:endParaRPr lang="en-US" dirty="0"/>
          </a:p>
        </p:txBody>
      </p:sp>
      <p:sp>
        <p:nvSpPr>
          <p:cNvPr id="3" name="Content Placeholder 2"/>
          <p:cNvSpPr>
            <a:spLocks noGrp="1"/>
          </p:cNvSpPr>
          <p:nvPr>
            <p:ph idx="1"/>
          </p:nvPr>
        </p:nvSpPr>
        <p:spPr/>
        <p:txBody>
          <a:bodyPr>
            <a:noAutofit/>
          </a:bodyPr>
          <a:lstStyle/>
          <a:p>
            <a:pPr marL="238125" lvl="1" indent="-223838">
              <a:lnSpc>
                <a:spcPct val="150000"/>
              </a:lnSpc>
            </a:pPr>
            <a:r>
              <a:rPr lang="en-US" sz="3200" dirty="0" smtClean="0"/>
              <a:t>Visualization </a:t>
            </a:r>
            <a:r>
              <a:rPr lang="en-US" sz="3200" dirty="0"/>
              <a:t>makes data </a:t>
            </a:r>
            <a:r>
              <a:rPr lang="en-US" sz="3200" dirty="0" smtClean="0"/>
              <a:t>accessible.</a:t>
            </a:r>
            <a:endParaRPr lang="en-US" sz="3200" dirty="0"/>
          </a:p>
          <a:p>
            <a:pPr marL="238125" lvl="1" indent="-223838">
              <a:lnSpc>
                <a:spcPct val="150000"/>
              </a:lnSpc>
            </a:pPr>
            <a:r>
              <a:rPr lang="en-US" sz="3200" dirty="0"/>
              <a:t>Quickly notice something out of position, patterns and pattern </a:t>
            </a:r>
            <a:r>
              <a:rPr lang="en-US" sz="3200" dirty="0" smtClean="0"/>
              <a:t>violations.</a:t>
            </a:r>
            <a:endParaRPr lang="en-US" sz="3200" dirty="0"/>
          </a:p>
          <a:p>
            <a:pPr marL="238125" lvl="1" indent="-223838">
              <a:lnSpc>
                <a:spcPct val="150000"/>
              </a:lnSpc>
            </a:pPr>
            <a:r>
              <a:rPr lang="en-US" sz="3200" dirty="0"/>
              <a:t>Visualization gives faster access to actionable </a:t>
            </a:r>
            <a:r>
              <a:rPr lang="en-US" sz="3200" dirty="0" smtClean="0"/>
              <a:t>insights.</a:t>
            </a:r>
            <a:endParaRPr lang="en-US" sz="3200" dirty="0"/>
          </a:p>
          <a:p>
            <a:pPr marL="238125" lvl="1" indent="-223838">
              <a:lnSpc>
                <a:spcPct val="150000"/>
              </a:lnSpc>
            </a:pPr>
            <a:r>
              <a:rPr lang="en-US" sz="3200" dirty="0"/>
              <a:t>Visualization allows access to huge amounts of </a:t>
            </a:r>
            <a:r>
              <a:rPr lang="en-US" sz="3200" dirty="0" smtClean="0"/>
              <a:t>data.</a:t>
            </a:r>
            <a:endParaRPr lang="en-US" sz="3200" dirty="0"/>
          </a:p>
        </p:txBody>
      </p:sp>
    </p:spTree>
    <p:extLst>
      <p:ext uri="{BB962C8B-B14F-4D97-AF65-F5344CB8AC3E}">
        <p14:creationId xmlns:p14="http://schemas.microsoft.com/office/powerpoint/2010/main" val="18161307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linds(horizontal)">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a:t>
            </a:r>
            <a:r>
              <a:rPr lang="en-US" dirty="0" smtClean="0"/>
              <a:t>Visualization vs. </a:t>
            </a:r>
            <a:r>
              <a:rPr lang="en-US" dirty="0"/>
              <a:t>Infographics</a:t>
            </a:r>
          </a:p>
        </p:txBody>
      </p:sp>
      <p:sp>
        <p:nvSpPr>
          <p:cNvPr id="3" name="Text Placeholder 2"/>
          <p:cNvSpPr>
            <a:spLocks noGrp="1"/>
          </p:cNvSpPr>
          <p:nvPr>
            <p:ph type="body" idx="1"/>
          </p:nvPr>
        </p:nvSpPr>
        <p:spPr>
          <a:xfrm>
            <a:off x="1120000" y="1681163"/>
            <a:ext cx="5025216" cy="823912"/>
          </a:xfrm>
        </p:spPr>
        <p:txBody>
          <a:bodyPr anchor="t"/>
          <a:lstStyle/>
          <a:p>
            <a:pPr algn="ctr"/>
            <a:r>
              <a:rPr lang="en-US" dirty="0" smtClean="0"/>
              <a:t>Data </a:t>
            </a:r>
            <a:r>
              <a:rPr lang="en-US" dirty="0"/>
              <a:t>Visualization – by </a:t>
            </a:r>
            <a:r>
              <a:rPr lang="en-US" dirty="0" smtClean="0"/>
              <a:t>software</a:t>
            </a:r>
            <a:endParaRPr lang="en-US" dirty="0"/>
          </a:p>
        </p:txBody>
      </p:sp>
      <p:sp>
        <p:nvSpPr>
          <p:cNvPr id="5" name="Text Placeholder 4"/>
          <p:cNvSpPr>
            <a:spLocks noGrp="1"/>
          </p:cNvSpPr>
          <p:nvPr>
            <p:ph type="body" sz="quarter" idx="3"/>
          </p:nvPr>
        </p:nvSpPr>
        <p:spPr>
          <a:xfrm>
            <a:off x="6319840" y="1681163"/>
            <a:ext cx="5035548" cy="823912"/>
          </a:xfrm>
        </p:spPr>
        <p:txBody>
          <a:bodyPr anchor="t"/>
          <a:lstStyle/>
          <a:p>
            <a:pPr algn="ctr"/>
            <a:r>
              <a:rPr lang="en-US" dirty="0" smtClean="0"/>
              <a:t>Infographics – by hand</a:t>
            </a:r>
            <a:endParaRPr lang="en-US" dirty="0"/>
          </a:p>
        </p:txBody>
      </p:sp>
      <p:pic>
        <p:nvPicPr>
          <p:cNvPr id="11" name="Content Placeholder 10"/>
          <p:cNvPicPr>
            <a:picLocks noGrp="1" noChangeAspect="1"/>
          </p:cNvPicPr>
          <p:nvPr>
            <p:ph sz="half" idx="2"/>
          </p:nvPr>
        </p:nvPicPr>
        <p:blipFill>
          <a:blip r:embed="rId3"/>
          <a:stretch>
            <a:fillRect/>
          </a:stretch>
        </p:blipFill>
        <p:spPr>
          <a:xfrm>
            <a:off x="1120775" y="2901488"/>
            <a:ext cx="5024438" cy="2891762"/>
          </a:xfrm>
          <a:prstGeom prst="rect">
            <a:avLst/>
          </a:prstGeom>
        </p:spPr>
      </p:pic>
      <p:pic>
        <p:nvPicPr>
          <p:cNvPr id="12" name="Content Placeholder 11"/>
          <p:cNvPicPr>
            <a:picLocks noGrp="1" noChangeAspect="1"/>
          </p:cNvPicPr>
          <p:nvPr>
            <p:ph sz="quarter" idx="4"/>
          </p:nvPr>
        </p:nvPicPr>
        <p:blipFill>
          <a:blip r:embed="rId4" cstate="print">
            <a:extLst>
              <a:ext uri="{28A0092B-C50C-407E-A947-70E740481C1C}">
                <a14:useLocalDpi xmlns:a14="http://schemas.microsoft.com/office/drawing/2010/main"/>
              </a:ext>
            </a:extLst>
          </a:blip>
          <a:stretch>
            <a:fillRect/>
          </a:stretch>
        </p:blipFill>
        <p:spPr>
          <a:xfrm>
            <a:off x="7436516" y="2505075"/>
            <a:ext cx="2802194" cy="3684588"/>
          </a:xfrm>
          <a:prstGeom prst="rect">
            <a:avLst/>
          </a:prstGeom>
        </p:spPr>
      </p:pic>
      <p:sp>
        <p:nvSpPr>
          <p:cNvPr id="6" name="Rectangle 5"/>
          <p:cNvSpPr/>
          <p:nvPr/>
        </p:nvSpPr>
        <p:spPr>
          <a:xfrm>
            <a:off x="2896434" y="1714661"/>
            <a:ext cx="2203767" cy="6247864"/>
          </a:xfrm>
          <a:prstGeom prst="rect">
            <a:avLst/>
          </a:prstGeom>
          <a:noFill/>
        </p:spPr>
        <p:txBody>
          <a:bodyPr wrap="square" lIns="91440" tIns="45720" rIns="91440" bIns="45720">
            <a:spAutoFit/>
          </a:bodyPr>
          <a:lstStyle/>
          <a:p>
            <a:pPr marL="1143000" indent="-1143000" algn="ctr">
              <a:buFont typeface="Wingdings" charset="2"/>
              <a:buChar char="ü"/>
            </a:pPr>
            <a:r>
              <a:rPr lang="en-US" sz="40000" dirty="0" smtClean="0">
                <a:ln w="0"/>
                <a:solidFill>
                  <a:srgbClr val="002060"/>
                </a:solidFill>
                <a:effectLst>
                  <a:outerShdw blurRad="38100" dist="19050" dir="2700000" algn="tl" rotWithShape="0">
                    <a:schemeClr val="dk1">
                      <a:alpha val="40000"/>
                    </a:schemeClr>
                  </a:outerShdw>
                </a:effectLst>
              </a:rPr>
              <a:t> </a:t>
            </a:r>
            <a:endParaRPr lang="en-US" sz="40000" b="0" cap="none" spc="0" dirty="0">
              <a:ln w="0"/>
              <a:solidFill>
                <a:srgbClr val="002060"/>
              </a:solidFill>
              <a:effectLst>
                <a:outerShdw blurRad="38100" dist="19050" dir="2700000" algn="tl" rotWithShape="0">
                  <a:schemeClr val="dk1">
                    <a:alpha val="40000"/>
                  </a:schemeClr>
                </a:outerShdw>
              </a:effectLst>
            </a:endParaRPr>
          </a:p>
        </p:txBody>
      </p:sp>
      <p:sp>
        <p:nvSpPr>
          <p:cNvPr id="10" name="Rectangle 9"/>
          <p:cNvSpPr/>
          <p:nvPr/>
        </p:nvSpPr>
        <p:spPr>
          <a:xfrm>
            <a:off x="6258959" y="1919932"/>
            <a:ext cx="5157308" cy="4708981"/>
          </a:xfrm>
          <a:prstGeom prst="rect">
            <a:avLst/>
          </a:prstGeom>
          <a:noFill/>
        </p:spPr>
        <p:txBody>
          <a:bodyPr wrap="square" lIns="91440" tIns="45720" rIns="91440" bIns="45720">
            <a:spAutoFit/>
          </a:bodyPr>
          <a:lstStyle/>
          <a:p>
            <a:pPr algn="ctr"/>
            <a:r>
              <a:rPr lang="en-US" sz="30000" dirty="0" smtClean="0">
                <a:ln w="0"/>
                <a:solidFill>
                  <a:srgbClr val="FF0000"/>
                </a:solidFill>
                <a:effectLst>
                  <a:outerShdw blurRad="38100" dist="19050" dir="2700000" algn="tl" rotWithShape="0">
                    <a:schemeClr val="dk1">
                      <a:alpha val="40000"/>
                    </a:schemeClr>
                  </a:outerShdw>
                </a:effectLst>
              </a:rPr>
              <a:t>X</a:t>
            </a:r>
            <a:endParaRPr lang="en-US" sz="30000" b="0" cap="none" spc="0" dirty="0" smtClean="0">
              <a:ln w="0"/>
              <a:solidFill>
                <a:srgbClr val="FF0000"/>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7202220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blinds(horizontal)">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animEffect transition="in" filter="blinds(horizontal)">
                                      <p:cBhvr>
                                        <p:cTn id="15" dur="500"/>
                                        <p:tgtEl>
                                          <p:spTgt spid="5">
                                            <p:txEl>
                                              <p:pRg st="0" end="0"/>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blinds(horizontal)">
                                      <p:cBhvr>
                                        <p:cTn id="18" dur="5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blinds(horizontal)">
                                      <p:cBhvr>
                                        <p:cTn id="23" dur="500"/>
                                        <p:tgtEl>
                                          <p:spTgt spid="6"/>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blinds(horizontal)">
                                      <p:cBhvr>
                                        <p:cTn id="2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build="p"/>
      <p:bldP spid="6" grpId="0"/>
      <p:bldP spid="1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4" name="Content Placeholder 3"/>
          <p:cNvSpPr>
            <a:spLocks noGrp="1"/>
          </p:cNvSpPr>
          <p:nvPr>
            <p:ph idx="1"/>
          </p:nvPr>
        </p:nvSpPr>
        <p:spPr/>
        <p:txBody>
          <a:bodyPr>
            <a:normAutofit/>
          </a:bodyPr>
          <a:lstStyle/>
          <a:p>
            <a:pPr>
              <a:lnSpc>
                <a:spcPct val="150000"/>
              </a:lnSpc>
            </a:pPr>
            <a:r>
              <a:rPr lang="en-US" sz="3600" smtClean="0"/>
              <a:t>Appraising </a:t>
            </a:r>
            <a:r>
              <a:rPr lang="en-US" sz="3600" dirty="0" smtClean="0"/>
              <a:t>academic careers</a:t>
            </a:r>
          </a:p>
          <a:p>
            <a:pPr lvl="1">
              <a:lnSpc>
                <a:spcPct val="150000"/>
              </a:lnSpc>
            </a:pPr>
            <a:r>
              <a:rPr lang="en-US" sz="3200" dirty="0" smtClean="0"/>
              <a:t>Hiring faculty</a:t>
            </a:r>
          </a:p>
          <a:p>
            <a:pPr lvl="1">
              <a:lnSpc>
                <a:spcPct val="150000"/>
              </a:lnSpc>
            </a:pPr>
            <a:r>
              <a:rPr lang="en-US" sz="3200" dirty="0" smtClean="0"/>
              <a:t>Promotion and Tenure</a:t>
            </a:r>
          </a:p>
          <a:p>
            <a:pPr lvl="1">
              <a:lnSpc>
                <a:spcPct val="150000"/>
              </a:lnSpc>
            </a:pPr>
            <a:r>
              <a:rPr lang="en-US" sz="3200" dirty="0" smtClean="0"/>
              <a:t>Peer-reviewing</a:t>
            </a:r>
          </a:p>
          <a:p>
            <a:pPr lvl="1">
              <a:lnSpc>
                <a:spcPct val="150000"/>
              </a:lnSpc>
            </a:pPr>
            <a:r>
              <a:rPr lang="en-US" sz="3200" dirty="0" smtClean="0"/>
              <a:t>Matching student to advisor</a:t>
            </a:r>
          </a:p>
          <a:p>
            <a:pPr lvl="1">
              <a:lnSpc>
                <a:spcPct val="150000"/>
              </a:lnSpc>
            </a:pPr>
            <a:endParaRPr lang="en-US" sz="3200" dirty="0"/>
          </a:p>
        </p:txBody>
      </p:sp>
      <p:grpSp>
        <p:nvGrpSpPr>
          <p:cNvPr id="10" name="Group 9"/>
          <p:cNvGrpSpPr/>
          <p:nvPr/>
        </p:nvGrpSpPr>
        <p:grpSpPr>
          <a:xfrm>
            <a:off x="6885027" y="1976626"/>
            <a:ext cx="4881530" cy="4049336"/>
            <a:chOff x="6999327" y="1431278"/>
            <a:chExt cx="4881530" cy="4049336"/>
          </a:xfrm>
        </p:grpSpPr>
        <p:pic>
          <p:nvPicPr>
            <p:cNvPr id="6" name="Picture 5"/>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9938007" y="3600520"/>
              <a:ext cx="1942850" cy="1880094"/>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677471" y="1431278"/>
              <a:ext cx="2998115" cy="2057276"/>
            </a:xfrm>
            <a:prstGeom prst="rect">
              <a:avLst/>
            </a:prstGeom>
          </p:spPr>
        </p:pic>
        <p:pic>
          <p:nvPicPr>
            <p:cNvPr id="5" name="Picture 4"/>
            <p:cNvPicPr>
              <a:picLocks noChangeAspect="1"/>
            </p:cNvPicPr>
            <p:nvPr/>
          </p:nvPicPr>
          <p:blipFill>
            <a:blip r:embed="rId5"/>
            <a:stretch>
              <a:fillRect/>
            </a:stretch>
          </p:blipFill>
          <p:spPr>
            <a:xfrm>
              <a:off x="6999327" y="3600520"/>
              <a:ext cx="2826714" cy="1880094"/>
            </a:xfrm>
            <a:prstGeom prst="rect">
              <a:avLst/>
            </a:prstGeom>
          </p:spPr>
        </p:pic>
      </p:grpSp>
    </p:spTree>
    <p:extLst>
      <p:ext uri="{BB962C8B-B14F-4D97-AF65-F5344CB8AC3E}">
        <p14:creationId xmlns:p14="http://schemas.microsoft.com/office/powerpoint/2010/main" val="13744027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blinds(horizontal)">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blinds(horizontal)">
                                      <p:cBhvr>
                                        <p:cTn id="12" dur="500"/>
                                        <p:tgtEl>
                                          <p:spTgt spid="4">
                                            <p:txEl>
                                              <p:pRg st="1" end="1"/>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blinds(horizontal)">
                                      <p:cBhvr>
                                        <p:cTn id="15" dur="500"/>
                                        <p:tgtEl>
                                          <p:spTgt spid="4">
                                            <p:txEl>
                                              <p:pRg st="2" end="2"/>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4">
                                            <p:txEl>
                                              <p:pRg st="3" end="3"/>
                                            </p:txEl>
                                          </p:spTgt>
                                        </p:tgtEl>
                                        <p:attrNameLst>
                                          <p:attrName>style.visibility</p:attrName>
                                        </p:attrNameLst>
                                      </p:cBhvr>
                                      <p:to>
                                        <p:strVal val="visible"/>
                                      </p:to>
                                    </p:set>
                                    <p:animEffect transition="in" filter="blinds(horizontal)">
                                      <p:cBhvr>
                                        <p:cTn id="18" dur="500"/>
                                        <p:tgtEl>
                                          <p:spTgt spid="4">
                                            <p:txEl>
                                              <p:pRg st="3" end="3"/>
                                            </p:txEl>
                                          </p:spTgt>
                                        </p:tgtEl>
                                      </p:cBhvr>
                                    </p:animEffect>
                                  </p:childTnLst>
                                </p:cTn>
                              </p:par>
                              <p:par>
                                <p:cTn id="19" presetID="3" presetClass="entr" presetSubtype="10" fill="hold" nodeType="with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animEffect transition="in" filter="blinds(horizontal)">
                                      <p:cBhvr>
                                        <p:cTn id="21" dur="500"/>
                                        <p:tgtEl>
                                          <p:spTgt spid="4">
                                            <p:txEl>
                                              <p:pRg st="4" end="4"/>
                                            </p:txEl>
                                          </p:spTgt>
                                        </p:tgtEl>
                                      </p:cBhvr>
                                    </p:animEffect>
                                  </p:childTnLst>
                                </p:cTn>
                              </p:par>
                              <p:par>
                                <p:cTn id="22" presetID="3" presetClass="entr" presetSubtype="10" fill="hold" nodeType="with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blinds(horizontal)">
                                      <p:cBhvr>
                                        <p:cTn id="24" dur="500"/>
                                        <p:tgtEl>
                                          <p:spTgt spid="5"/>
                                        </p:tgtEl>
                                      </p:cBhvr>
                                    </p:animEffect>
                                  </p:childTnLst>
                                </p:cTn>
                              </p:par>
                              <p:par>
                                <p:cTn id="25" presetID="3" presetClass="entr" presetSubtype="10" fill="hold" nodeType="with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blinds(horizontal)">
                                      <p:cBhvr>
                                        <p:cTn id="27" dur="500"/>
                                        <p:tgtEl>
                                          <p:spTgt spid="9"/>
                                        </p:tgtEl>
                                      </p:cBhvr>
                                    </p:animEffect>
                                  </p:childTnLst>
                                </p:cTn>
                              </p:par>
                              <p:par>
                                <p:cTn id="28" presetID="3" presetClass="entr" presetSubtype="10" fill="hold" nodeType="with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blinds(horizontal)">
                                      <p:cBhvr>
                                        <p:cTn id="3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3" name="Content Placeholder 2"/>
          <p:cNvSpPr>
            <a:spLocks noGrp="1"/>
          </p:cNvSpPr>
          <p:nvPr>
            <p:ph idx="1"/>
          </p:nvPr>
        </p:nvSpPr>
        <p:spPr>
          <a:xfrm>
            <a:off x="1120000" y="1825624"/>
            <a:ext cx="10233800" cy="4868473"/>
          </a:xfrm>
        </p:spPr>
        <p:txBody>
          <a:bodyPr>
            <a:normAutofit/>
          </a:bodyPr>
          <a:lstStyle/>
          <a:p>
            <a:r>
              <a:rPr lang="en-US" dirty="0"/>
              <a:t>A curriculum vitae (CV)</a:t>
            </a:r>
          </a:p>
          <a:p>
            <a:pPr lvl="1"/>
            <a:r>
              <a:rPr lang="en-US" dirty="0" smtClean="0"/>
              <a:t>Length</a:t>
            </a:r>
            <a:endParaRPr lang="en-US" dirty="0"/>
          </a:p>
          <a:p>
            <a:pPr lvl="1"/>
            <a:r>
              <a:rPr lang="en-US" dirty="0"/>
              <a:t>Often convoluted</a:t>
            </a:r>
          </a:p>
          <a:p>
            <a:pPr lvl="1"/>
            <a:r>
              <a:rPr lang="en-US" dirty="0"/>
              <a:t>With potential errors / misses</a:t>
            </a:r>
          </a:p>
          <a:p>
            <a:pPr lvl="1"/>
            <a:r>
              <a:rPr lang="en-US" dirty="0"/>
              <a:t>Inconsistent</a:t>
            </a:r>
          </a:p>
          <a:p>
            <a:endParaRPr lang="en-US" dirty="0" smtClean="0"/>
          </a:p>
          <a:p>
            <a:r>
              <a:rPr lang="en-US" dirty="0" smtClean="0"/>
              <a:t>Difficulty and time consuming to analyze academic CVs.</a:t>
            </a:r>
          </a:p>
          <a:p>
            <a:pPr lvl="1"/>
            <a:endParaRPr lang="en-US" dirty="0" smtClean="0"/>
          </a:p>
          <a:p>
            <a:r>
              <a:rPr lang="en-US" dirty="0" smtClean="0"/>
              <a:t>What methods that solve these issues.</a:t>
            </a:r>
          </a:p>
          <a:p>
            <a:pPr lvl="1"/>
            <a:r>
              <a:rPr lang="en-US" dirty="0" smtClean="0"/>
              <a:t>Data Science / Data Analytics / Data Visualization</a:t>
            </a:r>
            <a:endParaRPr lang="en-US" dirty="0"/>
          </a:p>
        </p:txBody>
      </p:sp>
      <p:grpSp>
        <p:nvGrpSpPr>
          <p:cNvPr id="12" name="Group 11"/>
          <p:cNvGrpSpPr/>
          <p:nvPr/>
        </p:nvGrpSpPr>
        <p:grpSpPr>
          <a:xfrm>
            <a:off x="6719839" y="1690688"/>
            <a:ext cx="4240918" cy="2609511"/>
            <a:chOff x="6719839" y="1690688"/>
            <a:chExt cx="4240918" cy="2609511"/>
          </a:xfrm>
        </p:grpSpPr>
        <p:grpSp>
          <p:nvGrpSpPr>
            <p:cNvPr id="9" name="Group 8"/>
            <p:cNvGrpSpPr/>
            <p:nvPr/>
          </p:nvGrpSpPr>
          <p:grpSpPr>
            <a:xfrm>
              <a:off x="6719839" y="1690688"/>
              <a:ext cx="2085713" cy="2609511"/>
              <a:chOff x="6621868" y="1825624"/>
              <a:chExt cx="2085713" cy="2609511"/>
            </a:xfrm>
          </p:grpSpPr>
          <p:pic>
            <p:nvPicPr>
              <p:cNvPr id="4" name="Picture 3"/>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621868" y="1825624"/>
                <a:ext cx="1780913" cy="2304711"/>
              </a:xfrm>
              <a:prstGeom prst="rect">
                <a:avLst/>
              </a:prstGeom>
              <a:ln>
                <a:solidFill>
                  <a:schemeClr val="bg1"/>
                </a:solidFill>
              </a:ln>
            </p:spPr>
          </p:pic>
          <p:pic>
            <p:nvPicPr>
              <p:cNvPr id="7" name="Picture 6"/>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774268" y="1978024"/>
                <a:ext cx="1780913" cy="2304711"/>
              </a:xfrm>
              <a:prstGeom prst="rect">
                <a:avLst/>
              </a:prstGeom>
              <a:ln>
                <a:solidFill>
                  <a:schemeClr val="bg1"/>
                </a:solidFill>
              </a:ln>
            </p:spPr>
          </p:pic>
          <p:pic>
            <p:nvPicPr>
              <p:cNvPr id="8" name="Picture 7"/>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926668" y="2130424"/>
                <a:ext cx="1780913" cy="2304711"/>
              </a:xfrm>
              <a:prstGeom prst="rect">
                <a:avLst/>
              </a:prstGeom>
              <a:ln>
                <a:solidFill>
                  <a:schemeClr val="bg1"/>
                </a:solidFill>
              </a:ln>
            </p:spPr>
          </p:pic>
        </p:grpSp>
        <p:sp>
          <p:nvSpPr>
            <p:cNvPr id="11" name="TextBox 10"/>
            <p:cNvSpPr txBox="1"/>
            <p:nvPr/>
          </p:nvSpPr>
          <p:spPr>
            <a:xfrm>
              <a:off x="8805552" y="2777130"/>
              <a:ext cx="2155205" cy="369332"/>
            </a:xfrm>
            <a:prstGeom prst="rect">
              <a:avLst/>
            </a:prstGeom>
            <a:noFill/>
          </p:spPr>
          <p:txBody>
            <a:bodyPr wrap="none" rtlCol="0">
              <a:spAutoFit/>
            </a:bodyPr>
            <a:lstStyle/>
            <a:p>
              <a:r>
                <a:rPr lang="is-IS" dirty="0" smtClean="0"/>
                <a:t>… 30, 40, 50 ... pages</a:t>
              </a:r>
              <a:endParaRPr lang="en-US" dirty="0"/>
            </a:p>
          </p:txBody>
        </p:sp>
      </p:grpSp>
    </p:spTree>
    <p:extLst>
      <p:ext uri="{BB962C8B-B14F-4D97-AF65-F5344CB8AC3E}">
        <p14:creationId xmlns:p14="http://schemas.microsoft.com/office/powerpoint/2010/main" val="5563011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blinds(horizontal)">
                                      <p:cBhvr>
                                        <p:cTn id="16" dur="500"/>
                                        <p:tgtEl>
                                          <p:spTgt spid="3">
                                            <p:txEl>
                                              <p:pRg st="3" end="3"/>
                                            </p:txEl>
                                          </p:spTgt>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blinds(horizontal)">
                                      <p:cBhvr>
                                        <p:cTn id="19" dur="500"/>
                                        <p:tgtEl>
                                          <p:spTgt spid="3">
                                            <p:txEl>
                                              <p:pRg st="4" end="4"/>
                                            </p:txEl>
                                          </p:spTgt>
                                        </p:tgtEl>
                                      </p:cBhvr>
                                    </p:animEffect>
                                  </p:childTnLst>
                                </p:cTn>
                              </p:par>
                              <p:par>
                                <p:cTn id="20" presetID="3" presetClass="entr" presetSubtype="10" fill="hold"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blinds(horizontal)">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blinds(horizontal)">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3">
                                            <p:txEl>
                                              <p:pRg st="8" end="8"/>
                                            </p:txEl>
                                          </p:spTgt>
                                        </p:tgtEl>
                                        <p:attrNameLst>
                                          <p:attrName>style.visibility</p:attrName>
                                        </p:attrNameLst>
                                      </p:cBhvr>
                                      <p:to>
                                        <p:strVal val="visible"/>
                                      </p:to>
                                    </p:set>
                                    <p:animEffect transition="in" filter="blinds(horizontal)">
                                      <p:cBhvr>
                                        <p:cTn id="32" dur="500"/>
                                        <p:tgtEl>
                                          <p:spTgt spid="3">
                                            <p:txEl>
                                              <p:pRg st="8" end="8"/>
                                            </p:txEl>
                                          </p:spTgt>
                                        </p:tgtEl>
                                      </p:cBhvr>
                                    </p:animEffect>
                                  </p:childTnLst>
                                </p:cTn>
                              </p:par>
                              <p:par>
                                <p:cTn id="33" presetID="3" presetClass="entr" presetSubtype="10" fill="hold" grpId="0" nodeType="with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animEffect transition="in" filter="blinds(horizontal)">
                                      <p:cBhvr>
                                        <p:cTn id="35"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Goals of Research, Motivation</a:t>
            </a:r>
            <a:endParaRPr lang="en-US" dirty="0"/>
          </a:p>
        </p:txBody>
      </p:sp>
      <p:sp>
        <p:nvSpPr>
          <p:cNvPr id="3" name="Content Placeholder 2"/>
          <p:cNvSpPr>
            <a:spLocks noGrp="1"/>
          </p:cNvSpPr>
          <p:nvPr>
            <p:ph idx="1"/>
          </p:nvPr>
        </p:nvSpPr>
        <p:spPr/>
        <p:txBody>
          <a:bodyPr/>
          <a:lstStyle/>
          <a:p>
            <a:r>
              <a:rPr lang="en-US" dirty="0" smtClean="0"/>
              <a:t>Understand how people use visualizations to gain insight</a:t>
            </a:r>
          </a:p>
          <a:p>
            <a:r>
              <a:rPr lang="en-US" dirty="0" smtClean="0"/>
              <a:t>Design principles and techniques for effective visual analysis systems</a:t>
            </a:r>
          </a:p>
          <a:p>
            <a:pPr lvl="1"/>
            <a:r>
              <a:rPr lang="en-US" dirty="0" smtClean="0"/>
              <a:t>Visualizations techniques</a:t>
            </a:r>
          </a:p>
          <a:p>
            <a:pPr lvl="1"/>
            <a:r>
              <a:rPr lang="en-US" dirty="0" smtClean="0"/>
              <a:t>Visualizations tools</a:t>
            </a:r>
          </a:p>
          <a:p>
            <a:pPr lvl="1"/>
            <a:endParaRPr lang="en-US" dirty="0"/>
          </a:p>
        </p:txBody>
      </p:sp>
    </p:spTree>
    <p:extLst>
      <p:ext uri="{BB962C8B-B14F-4D97-AF65-F5344CB8AC3E}">
        <p14:creationId xmlns:p14="http://schemas.microsoft.com/office/powerpoint/2010/main" val="56961137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Related work</a:t>
            </a:r>
            <a:endParaRPr lang="en-US" dirty="0"/>
          </a:p>
        </p:txBody>
      </p:sp>
      <p:sp>
        <p:nvSpPr>
          <p:cNvPr id="3" name="Content Placeholder 2"/>
          <p:cNvSpPr>
            <a:spLocks noGrp="1"/>
          </p:cNvSpPr>
          <p:nvPr>
            <p:ph idx="1"/>
          </p:nvPr>
        </p:nvSpPr>
        <p:spPr/>
        <p:txBody>
          <a:bodyPr>
            <a:normAutofit fontScale="92500" lnSpcReduction="20000"/>
          </a:bodyPr>
          <a:lstStyle/>
          <a:p>
            <a:pPr marL="234950" lvl="1" indent="-234950">
              <a:lnSpc>
                <a:spcPct val="150000"/>
              </a:lnSpc>
            </a:pPr>
            <a:r>
              <a:rPr lang="en-US" sz="3200" dirty="0"/>
              <a:t>Google Scholar </a:t>
            </a:r>
            <a:r>
              <a:rPr lang="en-US" sz="3200" dirty="0" smtClean="0"/>
              <a:t>– Free, All inclusive but only publications</a:t>
            </a:r>
          </a:p>
          <a:p>
            <a:pPr>
              <a:lnSpc>
                <a:spcPct val="150000"/>
              </a:lnSpc>
            </a:pPr>
            <a:r>
              <a:rPr lang="en-US" sz="3200" dirty="0" smtClean="0"/>
              <a:t>Scopus - </a:t>
            </a:r>
            <a:r>
              <a:rPr lang="en-US" sz="3200" dirty="0"/>
              <a:t>Login Required to Access Scopus in your institution's network</a:t>
            </a:r>
            <a:endParaRPr lang="en-US" sz="3200" dirty="0" smtClean="0"/>
          </a:p>
          <a:p>
            <a:pPr marL="228600" lvl="1">
              <a:lnSpc>
                <a:spcPct val="150000"/>
              </a:lnSpc>
              <a:spcBef>
                <a:spcPts val="1000"/>
              </a:spcBef>
            </a:pPr>
            <a:r>
              <a:rPr lang="en-US" sz="3200" dirty="0"/>
              <a:t>ORCID - Individuals need to set </a:t>
            </a:r>
            <a:r>
              <a:rPr lang="en-US" sz="3200" dirty="0" smtClean="0"/>
              <a:t>up</a:t>
            </a:r>
          </a:p>
          <a:p>
            <a:pPr>
              <a:lnSpc>
                <a:spcPct val="150000"/>
              </a:lnSpc>
            </a:pPr>
            <a:r>
              <a:rPr lang="en-US" sz="3200" dirty="0" err="1" smtClean="0"/>
              <a:t>scholar.py</a:t>
            </a:r>
            <a:r>
              <a:rPr lang="en-US" sz="3200" dirty="0" smtClean="0"/>
              <a:t> - A </a:t>
            </a:r>
            <a:r>
              <a:rPr lang="en-US" sz="3200" dirty="0"/>
              <a:t>parser for Google </a:t>
            </a:r>
            <a:r>
              <a:rPr lang="en-US" sz="3200" dirty="0" smtClean="0"/>
              <a:t>Scholar</a:t>
            </a:r>
            <a:endParaRPr lang="en-US" sz="3200" dirty="0"/>
          </a:p>
          <a:p>
            <a:pPr>
              <a:lnSpc>
                <a:spcPct val="150000"/>
              </a:lnSpc>
            </a:pPr>
            <a:r>
              <a:rPr lang="en-US" sz="3200" dirty="0" smtClean="0"/>
              <a:t>Scholar </a:t>
            </a:r>
            <a:r>
              <a:rPr lang="en-US" sz="3200" dirty="0" err="1" smtClean="0"/>
              <a:t>Plot</a:t>
            </a:r>
            <a:r>
              <a:rPr lang="en-US" sz="3200" baseline="30000" dirty="0" err="1" smtClean="0"/>
              <a:t>R</a:t>
            </a:r>
            <a:endParaRPr lang="en-US" sz="3200" dirty="0"/>
          </a:p>
        </p:txBody>
      </p:sp>
      <p:pic>
        <p:nvPicPr>
          <p:cNvPr id="4" name="Picture 3"/>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7683468" y="4839689"/>
            <a:ext cx="4221642" cy="1385400"/>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749040" y="5465073"/>
            <a:ext cx="1424669" cy="1103368"/>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10343624" y="1873751"/>
            <a:ext cx="1686984" cy="676943"/>
          </a:xfrm>
          <a:prstGeom prst="rect">
            <a:avLst/>
          </a:prstGeom>
        </p:spPr>
      </p:pic>
      <p:pic>
        <p:nvPicPr>
          <p:cNvPr id="7" name="Picture 6"/>
          <p:cNvPicPr>
            <a:picLocks noChangeAspect="1"/>
          </p:cNvPicPr>
          <p:nvPr/>
        </p:nvPicPr>
        <p:blipFill>
          <a:blip r:embed="rId6"/>
          <a:stretch>
            <a:fillRect/>
          </a:stretch>
        </p:blipFill>
        <p:spPr>
          <a:xfrm>
            <a:off x="7083927" y="3979683"/>
            <a:ext cx="1778000" cy="546100"/>
          </a:xfrm>
          <a:prstGeom prst="rect">
            <a:avLst/>
          </a:prstGeom>
        </p:spPr>
      </p:pic>
      <p:grpSp>
        <p:nvGrpSpPr>
          <p:cNvPr id="10" name="Group 9"/>
          <p:cNvGrpSpPr/>
          <p:nvPr/>
        </p:nvGrpSpPr>
        <p:grpSpPr>
          <a:xfrm>
            <a:off x="8354028" y="3347983"/>
            <a:ext cx="3467876" cy="424532"/>
            <a:chOff x="8354028" y="3347983"/>
            <a:chExt cx="3467876" cy="424532"/>
          </a:xfrm>
        </p:grpSpPr>
        <p:pic>
          <p:nvPicPr>
            <p:cNvPr id="8" name="Picture 7"/>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10343624" y="3347983"/>
              <a:ext cx="1478280" cy="424532"/>
            </a:xfrm>
            <a:prstGeom prst="rect">
              <a:avLst/>
            </a:prstGeom>
          </p:spPr>
        </p:pic>
        <p:pic>
          <p:nvPicPr>
            <p:cNvPr id="9" name="Picture 8"/>
            <p:cNvPicPr>
              <a:picLocks noChangeAspect="1"/>
            </p:cNvPicPr>
            <p:nvPr/>
          </p:nvPicPr>
          <p:blipFill>
            <a:blip r:embed="rId8"/>
            <a:stretch>
              <a:fillRect/>
            </a:stretch>
          </p:blipFill>
          <p:spPr>
            <a:xfrm>
              <a:off x="8354028" y="3415792"/>
              <a:ext cx="1778000" cy="279400"/>
            </a:xfrm>
            <a:prstGeom prst="rect">
              <a:avLst/>
            </a:prstGeom>
          </p:spPr>
        </p:pic>
      </p:grpSp>
    </p:spTree>
    <p:extLst>
      <p:ext uri="{BB962C8B-B14F-4D97-AF65-F5344CB8AC3E}">
        <p14:creationId xmlns:p14="http://schemas.microsoft.com/office/powerpoint/2010/main" val="2176298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blinds(horizontal)">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blinds(horizontal)">
                                      <p:cBhvr>
                                        <p:cTn id="15" dur="500"/>
                                        <p:tgtEl>
                                          <p:spTgt spid="3">
                                            <p:txEl>
                                              <p:pRg st="1" end="1"/>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blinds(horizontal)">
                                      <p:cBhvr>
                                        <p:cTn id="18" dur="50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Effect transition="in" filter="blinds(horizontal)">
                                      <p:cBhvr>
                                        <p:cTn id="23" dur="500"/>
                                        <p:tgtEl>
                                          <p:spTgt spid="3">
                                            <p:txEl>
                                              <p:pRg st="2" end="2"/>
                                            </p:txEl>
                                          </p:spTgt>
                                        </p:tgtEl>
                                      </p:cBhvr>
                                    </p:animEffect>
                                  </p:childTnLst>
                                </p:cTn>
                              </p:par>
                              <p:par>
                                <p:cTn id="24" presetID="3" presetClass="entr" presetSubtype="10" fill="hold" nodeType="with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blinds(horizontal)">
                                      <p:cBhvr>
                                        <p:cTn id="26" dur="500"/>
                                        <p:tgtEl>
                                          <p:spTgt spid="7"/>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grpId="0" nodeType="click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animEffect transition="in" filter="blinds(horizontal)">
                                      <p:cBhvr>
                                        <p:cTn id="31" dur="500"/>
                                        <p:tgtEl>
                                          <p:spTgt spid="3">
                                            <p:txEl>
                                              <p:pRg st="3" end="3"/>
                                            </p:txEl>
                                          </p:spTgt>
                                        </p:tgtEl>
                                      </p:cBhvr>
                                    </p:animEffect>
                                  </p:childTnLst>
                                </p:cTn>
                              </p:par>
                              <p:par>
                                <p:cTn id="32" presetID="3" presetClass="entr" presetSubtype="10" fill="hold" nodeType="withEffect">
                                  <p:stCondLst>
                                    <p:cond delay="0"/>
                                  </p:stCondLst>
                                  <p:childTnLst>
                                    <p:set>
                                      <p:cBhvr>
                                        <p:cTn id="33" dur="1" fill="hold">
                                          <p:stCondLst>
                                            <p:cond delay="0"/>
                                          </p:stCondLst>
                                        </p:cTn>
                                        <p:tgtEl>
                                          <p:spTgt spid="4"/>
                                        </p:tgtEl>
                                        <p:attrNameLst>
                                          <p:attrName>style.visibility</p:attrName>
                                        </p:attrNameLst>
                                      </p:cBhvr>
                                      <p:to>
                                        <p:strVal val="visible"/>
                                      </p:to>
                                    </p:set>
                                    <p:animEffect transition="in" filter="blinds(horizontal)">
                                      <p:cBhvr>
                                        <p:cTn id="34" dur="500"/>
                                        <p:tgtEl>
                                          <p:spTgt spid="4"/>
                                        </p:tgtEl>
                                      </p:cBhvr>
                                    </p:animEffect>
                                  </p:childTnLst>
                                </p:cTn>
                              </p:par>
                            </p:childTnLst>
                          </p:cTn>
                        </p:par>
                      </p:childTnLst>
                    </p:cTn>
                  </p:par>
                  <p:par>
                    <p:cTn id="35" fill="hold">
                      <p:stCondLst>
                        <p:cond delay="indefinite"/>
                      </p:stCondLst>
                      <p:childTnLst>
                        <p:par>
                          <p:cTn id="36" fill="hold">
                            <p:stCondLst>
                              <p:cond delay="0"/>
                            </p:stCondLst>
                            <p:childTnLst>
                              <p:par>
                                <p:cTn id="37" presetID="3" presetClass="entr" presetSubtype="10" fill="hold" grpId="0" nodeType="clickEffect">
                                  <p:stCondLst>
                                    <p:cond delay="0"/>
                                  </p:stCondLst>
                                  <p:childTnLst>
                                    <p:set>
                                      <p:cBhvr>
                                        <p:cTn id="38" dur="1" fill="hold">
                                          <p:stCondLst>
                                            <p:cond delay="0"/>
                                          </p:stCondLst>
                                        </p:cTn>
                                        <p:tgtEl>
                                          <p:spTgt spid="3">
                                            <p:txEl>
                                              <p:pRg st="4" end="4"/>
                                            </p:txEl>
                                          </p:spTgt>
                                        </p:tgtEl>
                                        <p:attrNameLst>
                                          <p:attrName>style.visibility</p:attrName>
                                        </p:attrNameLst>
                                      </p:cBhvr>
                                      <p:to>
                                        <p:strVal val="visible"/>
                                      </p:to>
                                    </p:set>
                                    <p:animEffect transition="in" filter="blinds(horizontal)">
                                      <p:cBhvr>
                                        <p:cTn id="39" dur="500"/>
                                        <p:tgtEl>
                                          <p:spTgt spid="3">
                                            <p:txEl>
                                              <p:pRg st="4" end="4"/>
                                            </p:txEl>
                                          </p:spTgt>
                                        </p:tgtEl>
                                      </p:cBhvr>
                                    </p:animEffect>
                                  </p:childTnLst>
                                </p:cTn>
                              </p:par>
                              <p:par>
                                <p:cTn id="40" presetID="3" presetClass="entr" presetSubtype="10" fill="hold" nodeType="withEffect">
                                  <p:stCondLst>
                                    <p:cond delay="0"/>
                                  </p:stCondLst>
                                  <p:childTnLst>
                                    <p:set>
                                      <p:cBhvr>
                                        <p:cTn id="41" dur="1" fill="hold">
                                          <p:stCondLst>
                                            <p:cond delay="0"/>
                                          </p:stCondLst>
                                        </p:cTn>
                                        <p:tgtEl>
                                          <p:spTgt spid="5"/>
                                        </p:tgtEl>
                                        <p:attrNameLst>
                                          <p:attrName>style.visibility</p:attrName>
                                        </p:attrNameLst>
                                      </p:cBhvr>
                                      <p:to>
                                        <p:strVal val="visible"/>
                                      </p:to>
                                    </p:set>
                                    <p:animEffect transition="in" filter="blinds(horizontal)">
                                      <p:cBhvr>
                                        <p:cTn id="4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theme/theme1.xml><?xml version="1.0" encoding="utf-8"?>
<a:theme xmlns:a="http://schemas.openxmlformats.org/drawingml/2006/main" name="Depth">
  <a:themeElements>
    <a:clrScheme name="Depth">
      <a:dk1>
        <a:sysClr val="windowText" lastClr="000000"/>
      </a:dk1>
      <a:lt1>
        <a:sysClr val="window" lastClr="FFFFFF"/>
      </a:lt1>
      <a:dk2>
        <a:srgbClr val="455F51"/>
      </a:dk2>
      <a:lt2>
        <a:srgbClr val="94D7E4"/>
      </a:lt2>
      <a:accent1>
        <a:srgbClr val="41AEBD"/>
      </a:accent1>
      <a:accent2>
        <a:srgbClr val="97E9D5"/>
      </a:accent2>
      <a:accent3>
        <a:srgbClr val="A2CF49"/>
      </a:accent3>
      <a:accent4>
        <a:srgbClr val="608F3D"/>
      </a:accent4>
      <a:accent5>
        <a:srgbClr val="F4DE3A"/>
      </a:accent5>
      <a:accent6>
        <a:srgbClr val="FCB11C"/>
      </a:accent6>
      <a:hlink>
        <a:srgbClr val="FBCA98"/>
      </a:hlink>
      <a:folHlink>
        <a:srgbClr val="D3B86D"/>
      </a:folHlink>
    </a:clrScheme>
    <a:fontScheme name="Depth">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epth">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epth" id="{7BEAFC2A-325C-49C4-AC08-2B765DA903F9}" vid="{1735E755-43E6-43AA-ABA2-C989ECC79AF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Depth</Template>
  <TotalTime>26930</TotalTime>
  <Words>2260</Words>
  <Application>Microsoft Macintosh PowerPoint</Application>
  <PresentationFormat>Widescreen</PresentationFormat>
  <Paragraphs>350</Paragraphs>
  <Slides>31</Slides>
  <Notes>26</Notes>
  <HiddenSlides>5</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31</vt:i4>
      </vt:variant>
    </vt:vector>
  </HeadingPairs>
  <TitlesOfParts>
    <vt:vector size="38" baseType="lpstr">
      <vt:lpstr>Adobe Heiti Std R</vt:lpstr>
      <vt:lpstr>Arial</vt:lpstr>
      <vt:lpstr>Calibri</vt:lpstr>
      <vt:lpstr>Corbel</vt:lpstr>
      <vt:lpstr>HY엽서L</vt:lpstr>
      <vt:lpstr>Wingdings</vt:lpstr>
      <vt:lpstr>Depth</vt:lpstr>
      <vt:lpstr>Scholar Plot – Data Visualization Methods for Scientific Careers</vt:lpstr>
      <vt:lpstr>Overview</vt:lpstr>
      <vt:lpstr>What is Data Visualization?</vt:lpstr>
      <vt:lpstr>Why Data Visualization Matters?</vt:lpstr>
      <vt:lpstr>Data Visualization vs. Infographics</vt:lpstr>
      <vt:lpstr>Introduction</vt:lpstr>
      <vt:lpstr>Introduction</vt:lpstr>
      <vt:lpstr>Goals of Research, Motivation</vt:lpstr>
      <vt:lpstr>Related work</vt:lpstr>
      <vt:lpstr>What is missing</vt:lpstr>
      <vt:lpstr>Philosophy of Design</vt:lpstr>
      <vt:lpstr>Design and Methodology</vt:lpstr>
      <vt:lpstr>Design and Methodology</vt:lpstr>
      <vt:lpstr>Design and Methodology</vt:lpstr>
      <vt:lpstr>Design and Methodology</vt:lpstr>
      <vt:lpstr>Design and Methodology</vt:lpstr>
      <vt:lpstr>Design and Methodology</vt:lpstr>
      <vt:lpstr>Design and Methodology</vt:lpstr>
      <vt:lpstr>Design and Methodology</vt:lpstr>
      <vt:lpstr>PowerPoint Presentation</vt:lpstr>
      <vt:lpstr>Software Architecture</vt:lpstr>
      <vt:lpstr>Name Disambiguation</vt:lpstr>
      <vt:lpstr>Architecture</vt:lpstr>
      <vt:lpstr>Usability Study</vt:lpstr>
      <vt:lpstr>Conclusion</vt:lpstr>
      <vt:lpstr>Future Work</vt:lpstr>
      <vt:lpstr>PhD Timeline</vt:lpstr>
      <vt:lpstr>References</vt:lpstr>
      <vt:lpstr>Acknowledgments</vt:lpstr>
      <vt:lpstr>Thank you!</vt:lpstr>
      <vt:lpstr>Departmental Plot</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PhD Proposal</dc:title>
  <dc:creator>Kyeongan Kwon</dc:creator>
  <cp:lastModifiedBy>Kyeongan Kwon</cp:lastModifiedBy>
  <cp:revision>359</cp:revision>
  <cp:lastPrinted>2016-02-19T21:53:25Z</cp:lastPrinted>
  <dcterms:created xsi:type="dcterms:W3CDTF">2015-09-15T19:51:47Z</dcterms:created>
  <dcterms:modified xsi:type="dcterms:W3CDTF">2016-02-24T20:57:48Z</dcterms:modified>
</cp:coreProperties>
</file>